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1"/>
  </p:handoutMasterIdLst>
  <p:sldIdLst>
    <p:sldId id="331" r:id="rId2"/>
    <p:sldId id="256" r:id="rId3"/>
    <p:sldId id="284" r:id="rId4"/>
    <p:sldId id="280" r:id="rId5"/>
    <p:sldId id="285" r:id="rId6"/>
    <p:sldId id="295" r:id="rId7"/>
    <p:sldId id="332" r:id="rId8"/>
    <p:sldId id="325" r:id="rId9"/>
    <p:sldId id="326" r:id="rId10"/>
    <p:sldId id="290" r:id="rId11"/>
    <p:sldId id="287" r:id="rId12"/>
    <p:sldId id="291" r:id="rId13"/>
    <p:sldId id="334" r:id="rId14"/>
    <p:sldId id="288" r:id="rId15"/>
    <p:sldId id="333" r:id="rId16"/>
    <p:sldId id="335" r:id="rId17"/>
    <p:sldId id="327" r:id="rId18"/>
    <p:sldId id="328" r:id="rId19"/>
    <p:sldId id="330" r:id="rId20"/>
    <p:sldId id="329" r:id="rId21"/>
    <p:sldId id="293" r:id="rId22"/>
    <p:sldId id="337" r:id="rId23"/>
    <p:sldId id="272" r:id="rId24"/>
    <p:sldId id="336" r:id="rId25"/>
    <p:sldId id="273" r:id="rId26"/>
    <p:sldId id="274" r:id="rId27"/>
    <p:sldId id="275" r:id="rId28"/>
    <p:sldId id="276" r:id="rId29"/>
    <p:sldId id="277"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7" autoAdjust="0"/>
    <p:restoredTop sz="94612" autoAdjust="0"/>
  </p:normalViewPr>
  <p:slideViewPr>
    <p:cSldViewPr>
      <p:cViewPr varScale="1">
        <p:scale>
          <a:sx n="58" d="100"/>
          <a:sy n="58" d="100"/>
        </p:scale>
        <p:origin x="1536" y="56"/>
      </p:cViewPr>
      <p:guideLst>
        <p:guide orient="horz" pos="2160"/>
        <p:guide pos="2880"/>
      </p:guideLst>
    </p:cSldViewPr>
  </p:slideViewPr>
  <p:outlineViewPr>
    <p:cViewPr>
      <p:scale>
        <a:sx n="33" d="100"/>
        <a:sy n="33" d="100"/>
      </p:scale>
      <p:origin x="0" y="-1170"/>
    </p:cViewPr>
  </p:outlineViewPr>
  <p:notesTextViewPr>
    <p:cViewPr>
      <p:scale>
        <a:sx n="100" d="100"/>
        <a:sy n="100" d="100"/>
      </p:scale>
      <p:origin x="0" y="0"/>
    </p:cViewPr>
  </p:notesTextViewPr>
  <p:notesViewPr>
    <p:cSldViewPr>
      <p:cViewPr varScale="1">
        <p:scale>
          <a:sx n="81" d="100"/>
          <a:sy n="81" d="100"/>
        </p:scale>
        <p:origin x="145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5733CD-6169-4F1E-B448-70771D390928}" type="datetimeFigureOut">
              <a:rPr lang="en-US" smtClean="0"/>
              <a:t>9/12/2016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EFACE23-3841-41C9-9E98-BA8DB3D4B405}" type="slidenum">
              <a:rPr lang="en-US" smtClean="0"/>
              <a:t>‹#›</a:t>
            </a:fld>
            <a:endParaRPr lang="en-US"/>
          </a:p>
        </p:txBody>
      </p:sp>
    </p:spTree>
    <p:extLst>
      <p:ext uri="{BB962C8B-B14F-4D97-AF65-F5344CB8AC3E}">
        <p14:creationId xmlns:p14="http://schemas.microsoft.com/office/powerpoint/2010/main" val="9136894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61091E8-7E81-4FD0-B72D-264D1EAC1FFA}" type="datetimeFigureOut">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1091E8-7E81-4FD0-B72D-264D1EAC1FFA}" type="datetimeFigureOut">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1091E8-7E81-4FD0-B72D-264D1EAC1FFA}" type="datetimeFigureOut">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1091E8-7E81-4FD0-B72D-264D1EAC1FFA}" type="datetimeFigureOut">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1091E8-7E81-4FD0-B72D-264D1EAC1FFA}" type="datetimeFigureOut">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1091E8-7E81-4FD0-B72D-264D1EAC1FFA}" type="datetimeFigureOut">
              <a:rPr lang="en-US" smtClean="0"/>
              <a:pPr/>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61091E8-7E81-4FD0-B72D-264D1EAC1FFA}" type="datetimeFigureOut">
              <a:rPr lang="en-US" smtClean="0"/>
              <a:pPr/>
              <a:t>9/12/2016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61091E8-7E81-4FD0-B72D-264D1EAC1FFA}" type="datetimeFigureOut">
              <a:rPr lang="en-US" smtClean="0"/>
              <a:pPr/>
              <a:t>9/12/2016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1091E8-7E81-4FD0-B72D-264D1EAC1FFA}" type="datetimeFigureOut">
              <a:rPr lang="en-US" smtClean="0"/>
              <a:pPr/>
              <a:t>9/12/2016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1091E8-7E81-4FD0-B72D-264D1EAC1FFA}" type="datetimeFigureOut">
              <a:rPr lang="en-US" smtClean="0"/>
              <a:pPr/>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1091E8-7E81-4FD0-B72D-264D1EAC1FFA}" type="datetimeFigureOut">
              <a:rPr lang="en-US" smtClean="0"/>
              <a:pPr/>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067E7B-0446-4FA3-B67C-9F490803E4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1091E8-7E81-4FD0-B72D-264D1EAC1FFA}" type="datetimeFigureOut">
              <a:rPr lang="en-US" smtClean="0"/>
              <a:pPr/>
              <a:t>9/12/2016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067E7B-0446-4FA3-B67C-9F490803E4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gif"/><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gif"/><Relationship Id="rId4" Type="http://schemas.openxmlformats.org/officeDocument/2006/relationships/image" Target="../media/image8.gif"/><Relationship Id="rId9"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t>Mysterious Europe</a:t>
            </a:r>
            <a:br>
              <a:rPr lang="en-US" dirty="0"/>
            </a:br>
            <a:r>
              <a:rPr lang="en-US" dirty="0"/>
              <a:t>Objectives for Day 1</a:t>
            </a:r>
          </a:p>
        </p:txBody>
      </p:sp>
      <p:sp>
        <p:nvSpPr>
          <p:cNvPr id="4099" name="Content Placeholder 2"/>
          <p:cNvSpPr>
            <a:spLocks noGrp="1"/>
          </p:cNvSpPr>
          <p:nvPr>
            <p:ph idx="1"/>
          </p:nvPr>
        </p:nvSpPr>
        <p:spPr/>
        <p:txBody>
          <a:bodyPr>
            <a:normAutofit lnSpcReduction="10000"/>
          </a:bodyPr>
          <a:lstStyle/>
          <a:p>
            <a:pPr eaLnBrk="1" hangingPunct="1"/>
            <a:r>
              <a:rPr lang="en-US" altLang="en-US"/>
              <a:t>Introductions</a:t>
            </a:r>
          </a:p>
          <a:p>
            <a:pPr eaLnBrk="1" hangingPunct="1"/>
            <a:r>
              <a:rPr lang="en-US" altLang="en-US"/>
              <a:t>Explanation of Class Format</a:t>
            </a:r>
          </a:p>
          <a:p>
            <a:pPr eaLnBrk="1" hangingPunct="1"/>
            <a:r>
              <a:rPr lang="en-US" altLang="en-US"/>
              <a:t>History of the Detective Story</a:t>
            </a:r>
          </a:p>
          <a:p>
            <a:pPr eaLnBrk="1" hangingPunct="1"/>
            <a:r>
              <a:rPr lang="en-US" altLang="en-US"/>
              <a:t>“Murders on the Rue Morgue”</a:t>
            </a:r>
          </a:p>
          <a:p>
            <a:pPr eaLnBrk="1" hangingPunct="1"/>
            <a:r>
              <a:rPr lang="en-US" altLang="en-US"/>
              <a:t>Rules for Mysteries</a:t>
            </a:r>
          </a:p>
          <a:p>
            <a:pPr eaLnBrk="1" hangingPunct="1"/>
            <a:r>
              <a:rPr lang="en-US" altLang="en-US"/>
              <a:t>Why are mysteries so popular?</a:t>
            </a:r>
          </a:p>
          <a:p>
            <a:pPr eaLnBrk="1" hangingPunct="1"/>
            <a:r>
              <a:rPr lang="en-US" altLang="en-US"/>
              <a:t>Exploring the elements of a good mystery: what to look for when we are reading</a:t>
            </a:r>
          </a:p>
        </p:txBody>
      </p:sp>
      <p:pic>
        <p:nvPicPr>
          <p:cNvPr id="4100" name="Picture 2" descr="C:\Users\Phyllis\AppData\Local\Microsoft\Windows\Temporary Internet Files\Content.IE5\189JMTXP\Europe1918[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57363"/>
            <a:ext cx="2743200"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
          <p:cNvCxnSpPr/>
          <p:nvPr/>
        </p:nvCxnSpPr>
        <p:spPr>
          <a:xfrm>
            <a:off x="6248400" y="3531394"/>
            <a:ext cx="173832" cy="507206"/>
          </a:xfrm>
          <a:prstGeom prst="line">
            <a:avLst/>
          </a:prstGeom>
          <a:ln>
            <a:solidFill>
              <a:srgbClr val="FFFF00"/>
            </a:solidFill>
          </a:ln>
          <a:effectLst>
            <a:innerShdw blurRad="114300">
              <a:prstClr val="black"/>
            </a:innerShdw>
          </a:effectLst>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flipH="1">
            <a:off x="6248400" y="2895600"/>
            <a:ext cx="762000" cy="609600"/>
          </a:xfrm>
          <a:prstGeom prst="line">
            <a:avLst/>
          </a:prstGeom>
          <a:ln>
            <a:solidFill>
              <a:srgbClr val="FFFF00"/>
            </a:solidFill>
          </a:ln>
          <a:effectLst>
            <a:innerShdw blurRad="114300">
              <a:prstClr val="black"/>
            </a:innerShdw>
          </a:effectLst>
        </p:spPr>
        <p:style>
          <a:lnRef idx="3">
            <a:schemeClr val="accent2"/>
          </a:lnRef>
          <a:fillRef idx="0">
            <a:schemeClr val="accent2"/>
          </a:fillRef>
          <a:effectRef idx="2">
            <a:schemeClr val="accent2"/>
          </a:effectRef>
          <a:fontRef idx="minor">
            <a:schemeClr val="tx1"/>
          </a:fontRef>
        </p:style>
      </p:cxnSp>
      <p:cxnSp>
        <p:nvCxnSpPr>
          <p:cNvPr id="18" name="Straight Connector 17"/>
          <p:cNvCxnSpPr>
            <a:stCxn id="40" idx="1"/>
          </p:cNvCxnSpPr>
          <p:nvPr/>
        </p:nvCxnSpPr>
        <p:spPr>
          <a:xfrm flipH="1">
            <a:off x="7010400" y="2176322"/>
            <a:ext cx="696959" cy="719278"/>
          </a:xfrm>
          <a:prstGeom prst="line">
            <a:avLst/>
          </a:prstGeom>
          <a:ln>
            <a:solidFill>
              <a:srgbClr val="FFFF00"/>
            </a:solidFill>
          </a:ln>
          <a:effectLst>
            <a:innerShdw blurRad="114300">
              <a:prstClr val="black"/>
            </a:innerShdw>
          </a:effectLst>
        </p:spPr>
        <p:style>
          <a:lnRef idx="3">
            <a:schemeClr val="accent2"/>
          </a:lnRef>
          <a:fillRef idx="0">
            <a:schemeClr val="accent2"/>
          </a:fillRef>
          <a:effectRef idx="2">
            <a:schemeClr val="accent2"/>
          </a:effectRef>
          <a:fontRef idx="minor">
            <a:schemeClr val="tx1"/>
          </a:fontRef>
        </p:style>
      </p:cxnSp>
      <p:cxnSp>
        <p:nvCxnSpPr>
          <p:cNvPr id="28" name="Straight Connector 27"/>
          <p:cNvCxnSpPr>
            <a:stCxn id="40" idx="2"/>
          </p:cNvCxnSpPr>
          <p:nvPr/>
        </p:nvCxnSpPr>
        <p:spPr>
          <a:xfrm>
            <a:off x="7696200" y="2095500"/>
            <a:ext cx="152400" cy="1562100"/>
          </a:xfrm>
          <a:prstGeom prst="line">
            <a:avLst/>
          </a:prstGeom>
          <a:ln>
            <a:solidFill>
              <a:srgbClr val="FFFF00"/>
            </a:solidFill>
          </a:ln>
          <a:effectLst>
            <a:innerShdw blurRad="114300">
              <a:prstClr val="black"/>
            </a:innerShdw>
          </a:effectLst>
        </p:spPr>
        <p:style>
          <a:lnRef idx="3">
            <a:schemeClr val="accent2"/>
          </a:lnRef>
          <a:fillRef idx="0">
            <a:schemeClr val="accent2"/>
          </a:fillRef>
          <a:effectRef idx="2">
            <a:schemeClr val="accent2"/>
          </a:effectRef>
          <a:fontRef idx="minor">
            <a:schemeClr val="tx1"/>
          </a:fontRef>
        </p:style>
      </p:cxnSp>
      <p:cxnSp>
        <p:nvCxnSpPr>
          <p:cNvPr id="32" name="Straight Connector 31"/>
          <p:cNvCxnSpPr/>
          <p:nvPr/>
        </p:nvCxnSpPr>
        <p:spPr>
          <a:xfrm>
            <a:off x="6705600" y="2971800"/>
            <a:ext cx="1143000" cy="762000"/>
          </a:xfrm>
          <a:prstGeom prst="line">
            <a:avLst/>
          </a:prstGeom>
          <a:ln>
            <a:solidFill>
              <a:srgbClr val="FFFF00"/>
            </a:solidFill>
          </a:ln>
          <a:effectLst>
            <a:innerShdw blurRad="114300">
              <a:prstClr val="black"/>
            </a:innerShdw>
          </a:effectLst>
        </p:spPr>
        <p:style>
          <a:lnRef idx="3">
            <a:schemeClr val="accent2"/>
          </a:lnRef>
          <a:fillRef idx="0">
            <a:schemeClr val="accent2"/>
          </a:fillRef>
          <a:effectRef idx="2">
            <a:schemeClr val="accent2"/>
          </a:effectRef>
          <a:fontRef idx="minor">
            <a:schemeClr val="tx1"/>
          </a:fontRef>
        </p:style>
      </p:cxnSp>
      <p:sp>
        <p:nvSpPr>
          <p:cNvPr id="34" name="Oval 33"/>
          <p:cNvSpPr/>
          <p:nvPr/>
        </p:nvSpPr>
        <p:spPr>
          <a:xfrm flipV="1">
            <a:off x="7010400" y="2819400"/>
            <a:ext cx="76200" cy="2286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Oval 36"/>
          <p:cNvSpPr/>
          <p:nvPr/>
        </p:nvSpPr>
        <p:spPr>
          <a:xfrm flipH="1" flipV="1">
            <a:off x="6629400" y="2941638"/>
            <a:ext cx="76200" cy="10636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Oval 37"/>
          <p:cNvSpPr/>
          <p:nvPr/>
        </p:nvSpPr>
        <p:spPr>
          <a:xfrm flipV="1">
            <a:off x="7772400" y="3581400"/>
            <a:ext cx="76200" cy="2286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Oval 39"/>
          <p:cNvSpPr/>
          <p:nvPr/>
        </p:nvSpPr>
        <p:spPr>
          <a:xfrm flipV="1">
            <a:off x="7696200" y="1981200"/>
            <a:ext cx="76200" cy="2286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Oval 40"/>
          <p:cNvSpPr/>
          <p:nvPr/>
        </p:nvSpPr>
        <p:spPr>
          <a:xfrm flipV="1">
            <a:off x="6248400" y="3429000"/>
            <a:ext cx="76200" cy="2286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Oval 41"/>
          <p:cNvSpPr/>
          <p:nvPr/>
        </p:nvSpPr>
        <p:spPr>
          <a:xfrm flipV="1">
            <a:off x="6400800" y="3886200"/>
            <a:ext cx="76200" cy="2286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12" name="TextBox 2"/>
          <p:cNvSpPr txBox="1">
            <a:spLocks noChangeArrowheads="1"/>
          </p:cNvSpPr>
          <p:nvPr/>
        </p:nvSpPr>
        <p:spPr bwMode="auto">
          <a:xfrm>
            <a:off x="6248400" y="3810000"/>
            <a:ext cx="304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dirty="0"/>
              <a:t>X</a:t>
            </a:r>
          </a:p>
        </p:txBody>
      </p:sp>
      <p:sp>
        <p:nvSpPr>
          <p:cNvPr id="4113" name="TextBox 18"/>
          <p:cNvSpPr txBox="1">
            <a:spLocks noChangeArrowheads="1"/>
          </p:cNvSpPr>
          <p:nvPr/>
        </p:nvSpPr>
        <p:spPr bwMode="auto">
          <a:xfrm>
            <a:off x="6096000" y="3352800"/>
            <a:ext cx="304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X</a:t>
            </a:r>
          </a:p>
        </p:txBody>
      </p:sp>
      <p:sp>
        <p:nvSpPr>
          <p:cNvPr id="19" name="TextBox 18"/>
          <p:cNvSpPr txBox="1"/>
          <p:nvPr/>
        </p:nvSpPr>
        <p:spPr>
          <a:xfrm>
            <a:off x="6934200" y="2743200"/>
            <a:ext cx="304800" cy="381000"/>
          </a:xfrm>
          <a:prstGeom prst="rect">
            <a:avLst/>
          </a:prstGeom>
          <a:noFill/>
        </p:spPr>
        <p:txBody>
          <a:bodyPr wrap="square" rtlCol="0">
            <a:spAutoFit/>
          </a:bodyPr>
          <a:lstStyle/>
          <a:p>
            <a:r>
              <a:rPr lang="en-US" dirty="0"/>
              <a:t>X</a:t>
            </a:r>
          </a:p>
        </p:txBody>
      </p:sp>
      <p:sp>
        <p:nvSpPr>
          <p:cNvPr id="20" name="TextBox 19"/>
          <p:cNvSpPr txBox="1"/>
          <p:nvPr/>
        </p:nvSpPr>
        <p:spPr>
          <a:xfrm>
            <a:off x="7696200" y="3505200"/>
            <a:ext cx="304800" cy="381000"/>
          </a:xfrm>
          <a:prstGeom prst="rect">
            <a:avLst/>
          </a:prstGeom>
          <a:noFill/>
        </p:spPr>
        <p:txBody>
          <a:bodyPr wrap="square" rtlCol="0">
            <a:spAutoFit/>
          </a:bodyPr>
          <a:lstStyle/>
          <a:p>
            <a:r>
              <a:rPr lang="en-US" dirty="0"/>
              <a:t>X</a:t>
            </a:r>
          </a:p>
        </p:txBody>
      </p:sp>
      <p:sp>
        <p:nvSpPr>
          <p:cNvPr id="21" name="TextBox 20"/>
          <p:cNvSpPr txBox="1"/>
          <p:nvPr/>
        </p:nvSpPr>
        <p:spPr>
          <a:xfrm>
            <a:off x="6553200" y="2819400"/>
            <a:ext cx="304800" cy="381000"/>
          </a:xfrm>
          <a:prstGeom prst="rect">
            <a:avLst/>
          </a:prstGeom>
          <a:noFill/>
        </p:spPr>
        <p:txBody>
          <a:bodyPr wrap="square" rtlCol="0">
            <a:spAutoFit/>
          </a:bodyPr>
          <a:lstStyle/>
          <a:p>
            <a:r>
              <a:rPr lang="en-US" dirty="0"/>
              <a:t>X</a:t>
            </a:r>
          </a:p>
        </p:txBody>
      </p:sp>
      <p:sp>
        <p:nvSpPr>
          <p:cNvPr id="22" name="TextBox 21"/>
          <p:cNvSpPr txBox="1"/>
          <p:nvPr/>
        </p:nvSpPr>
        <p:spPr>
          <a:xfrm>
            <a:off x="7543800" y="1905000"/>
            <a:ext cx="304800" cy="381000"/>
          </a:xfrm>
          <a:prstGeom prst="rect">
            <a:avLst/>
          </a:prstGeom>
          <a:noFill/>
        </p:spPr>
        <p:txBody>
          <a:bodyPr wrap="square" rtlCol="0">
            <a:spAutoFit/>
          </a:bodyPr>
          <a:lstStyle/>
          <a:p>
            <a:r>
              <a:rPr lang="en-US" dirty="0"/>
              <a:t>X</a:t>
            </a:r>
          </a:p>
        </p:txBody>
      </p:sp>
    </p:spTree>
    <p:extLst>
      <p:ext uri="{BB962C8B-B14F-4D97-AF65-F5344CB8AC3E}">
        <p14:creationId xmlns:p14="http://schemas.microsoft.com/office/powerpoint/2010/main" val="26383923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detective story: Characters- “the good guys”</a:t>
            </a:r>
          </a:p>
        </p:txBody>
      </p:sp>
      <p:sp>
        <p:nvSpPr>
          <p:cNvPr id="3" name="Content Placeholder 2"/>
          <p:cNvSpPr>
            <a:spLocks noGrp="1"/>
          </p:cNvSpPr>
          <p:nvPr>
            <p:ph idx="1"/>
          </p:nvPr>
        </p:nvSpPr>
        <p:spPr/>
        <p:txBody>
          <a:bodyPr>
            <a:normAutofit fontScale="92500" lnSpcReduction="10000"/>
          </a:bodyPr>
          <a:lstStyle/>
          <a:p>
            <a:pPr lvl="1">
              <a:buNone/>
            </a:pPr>
            <a:r>
              <a:rPr lang="en-US" dirty="0"/>
              <a:t>2) An accomplice – his role?</a:t>
            </a:r>
          </a:p>
          <a:p>
            <a:pPr lvl="1">
              <a:buFontTx/>
              <a:buChar char="-"/>
            </a:pPr>
            <a:r>
              <a:rPr lang="en-US" dirty="0"/>
              <a:t>might help the detective overcome his “</a:t>
            </a:r>
            <a:r>
              <a:rPr lang="en-US" dirty="0" err="1"/>
              <a:t>outsiderness</a:t>
            </a:r>
            <a:r>
              <a:rPr lang="en-US" dirty="0"/>
              <a:t>” </a:t>
            </a:r>
          </a:p>
          <a:p>
            <a:pPr lvl="1">
              <a:buFontTx/>
              <a:buChar char="-"/>
            </a:pPr>
            <a:r>
              <a:rPr lang="en-US" dirty="0"/>
              <a:t>He might be the “outsider” </a:t>
            </a:r>
            <a:r>
              <a:rPr lang="en-US" sz="1900" dirty="0"/>
              <a:t>(see advantages already mentioned!)</a:t>
            </a:r>
            <a:endParaRPr lang="en-US" dirty="0"/>
          </a:p>
          <a:p>
            <a:pPr lvl="1">
              <a:buFontTx/>
              <a:buChar char="-"/>
            </a:pPr>
            <a:r>
              <a:rPr lang="en-US" dirty="0"/>
              <a:t>might be the sounding board </a:t>
            </a:r>
          </a:p>
          <a:p>
            <a:pPr lvl="1">
              <a:buFontTx/>
              <a:buChar char="-"/>
            </a:pPr>
            <a:r>
              <a:rPr lang="en-US" dirty="0"/>
              <a:t>Might be the narrator</a:t>
            </a:r>
          </a:p>
          <a:p>
            <a:pPr lvl="1">
              <a:buFontTx/>
              <a:buChar char="-"/>
            </a:pPr>
            <a:r>
              <a:rPr lang="en-US" dirty="0"/>
              <a:t>Might serve as the readers’ surrogate &amp; as he/she discovers the clues, so do we</a:t>
            </a:r>
          </a:p>
          <a:p>
            <a:pPr lvl="1">
              <a:buNone/>
            </a:pPr>
            <a:endParaRPr lang="en-US" dirty="0"/>
          </a:p>
          <a:p>
            <a:pPr lvl="1">
              <a:buNone/>
            </a:pPr>
            <a:r>
              <a:rPr lang="en-US" dirty="0"/>
              <a:t>3) witnesses- who may or may not be telling the truth; may or may not be suspects</a:t>
            </a:r>
          </a:p>
          <a:p>
            <a:pPr lvl="1">
              <a:buNone/>
            </a:pPr>
            <a:endParaRPr lang="en-US" dirty="0"/>
          </a:p>
          <a:p>
            <a:pPr lvl="1"/>
            <a:endParaRPr lang="en-US" dirty="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9" presetClass="entr" presetSubtype="0" decel="10000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p:cTn id="3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9" dur="500" fill="hold"/>
                                        <p:tgtEl>
                                          <p:spTgt spid="3">
                                            <p:txEl>
                                              <p:pRg st="7" end="7"/>
                                            </p:txEl>
                                          </p:spTgt>
                                        </p:tgtEl>
                                        <p:attrNameLst>
                                          <p:attrName>style.rotation</p:attrName>
                                        </p:attrNameLst>
                                      </p:cBhvr>
                                      <p:tavLst>
                                        <p:tav tm="0">
                                          <p:val>
                                            <p:fltVal val="360"/>
                                          </p:val>
                                        </p:tav>
                                        <p:tav tm="100000">
                                          <p:val>
                                            <p:fltVal val="0"/>
                                          </p:val>
                                        </p:tav>
                                      </p:tavLst>
                                    </p:anim>
                                    <p:animEffect transition="in" filter="fade">
                                      <p:cBhvr>
                                        <p:cTn id="4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detective story: Characters- “the bad guys”</a:t>
            </a:r>
          </a:p>
        </p:txBody>
      </p:sp>
      <p:sp>
        <p:nvSpPr>
          <p:cNvPr id="3" name="Content Placeholder 2"/>
          <p:cNvSpPr>
            <a:spLocks noGrp="1"/>
          </p:cNvSpPr>
          <p:nvPr>
            <p:ph idx="1"/>
          </p:nvPr>
        </p:nvSpPr>
        <p:spPr/>
        <p:txBody>
          <a:bodyPr>
            <a:normAutofit lnSpcReduction="10000"/>
          </a:bodyPr>
          <a:lstStyle/>
          <a:p>
            <a:pPr>
              <a:buNone/>
            </a:pPr>
            <a:r>
              <a:rPr lang="en-US" dirty="0"/>
              <a:t>	1) the criminal</a:t>
            </a:r>
          </a:p>
          <a:p>
            <a:pPr lvl="1">
              <a:buNone/>
            </a:pPr>
            <a:r>
              <a:rPr lang="en-US" dirty="0"/>
              <a:t>2) The suspects</a:t>
            </a:r>
          </a:p>
          <a:p>
            <a:pPr lvl="1">
              <a:buNone/>
            </a:pPr>
            <a:r>
              <a:rPr lang="en-US" dirty="0"/>
              <a:t>	-The process of differentiating between the criminal &amp; the suspects usually constitutes the plot. </a:t>
            </a:r>
          </a:p>
          <a:p>
            <a:pPr lvl="1">
              <a:buNone/>
            </a:pPr>
            <a:r>
              <a:rPr lang="en-US" dirty="0"/>
              <a:t>  -Typically, many suspects/ witnesses do not tell the truth. </a:t>
            </a:r>
          </a:p>
          <a:p>
            <a:pPr lvl="1">
              <a:buNone/>
            </a:pPr>
            <a:r>
              <a:rPr lang="en-US" dirty="0"/>
              <a:t>  -Suspects/witnesses often have their own secret/ crime to hide which may or may not be related to the crime under investigation.</a:t>
            </a:r>
          </a:p>
          <a:p>
            <a:pPr lvl="1">
              <a:buNone/>
            </a:pPr>
            <a:endParaRPr lang="en-US" dirty="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2" dur="500"/>
                                        <p:tgtEl>
                                          <p:spTgt spid="3">
                                            <p:txEl>
                                              <p:pRg st="2" end="2"/>
                                            </p:txEl>
                                          </p:spTgt>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8" dur="500"/>
                                        <p:tgtEl>
                                          <p:spTgt spid="3">
                                            <p:txEl>
                                              <p:pRg st="3" end="3"/>
                                            </p:txEl>
                                          </p:spTgt>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story: </a:t>
            </a:r>
            <a:br>
              <a:rPr lang="en-US" dirty="0"/>
            </a:br>
            <a:r>
              <a:rPr lang="en-US" dirty="0"/>
              <a:t>setting</a:t>
            </a:r>
          </a:p>
        </p:txBody>
      </p:sp>
      <p:sp>
        <p:nvSpPr>
          <p:cNvPr id="3" name="Content Placeholder 2"/>
          <p:cNvSpPr>
            <a:spLocks noGrp="1"/>
          </p:cNvSpPr>
          <p:nvPr>
            <p:ph idx="1"/>
          </p:nvPr>
        </p:nvSpPr>
        <p:spPr/>
        <p:txBody>
          <a:bodyPr>
            <a:normAutofit fontScale="85000" lnSpcReduction="10000"/>
          </a:bodyPr>
          <a:lstStyle/>
          <a:p>
            <a:pPr>
              <a:buNone/>
            </a:pPr>
            <a:r>
              <a:rPr lang="en-US" dirty="0"/>
              <a:t>	-As we travel vicariously through Europe, we may experience unfamiliar legends, traditions, climate, cuisine, products, practices….</a:t>
            </a:r>
          </a:p>
          <a:p>
            <a:pPr>
              <a:buNone/>
            </a:pPr>
            <a:r>
              <a:rPr lang="en-US" dirty="0"/>
              <a:t>    which will drive or influence the characters and plot </a:t>
            </a:r>
          </a:p>
          <a:p>
            <a:pPr>
              <a:buNone/>
            </a:pPr>
            <a:r>
              <a:rPr lang="en-US" dirty="0"/>
              <a:t>and inspire NOSTALGIA or ASPIRATION in us readers.</a:t>
            </a:r>
          </a:p>
          <a:p>
            <a:pPr>
              <a:buNone/>
            </a:pPr>
            <a:endParaRPr lang="en-US" dirty="0"/>
          </a:p>
          <a:p>
            <a:pPr>
              <a:buNone/>
            </a:pPr>
            <a:r>
              <a:rPr lang="en-US" dirty="0"/>
              <a:t>    </a:t>
            </a:r>
          </a:p>
          <a:p>
            <a:pPr>
              <a:buNone/>
            </a:pPr>
            <a:r>
              <a:rPr lang="en-US" dirty="0"/>
              <a:t> -How fun to learn about a different world while helping to solve a crime!</a:t>
            </a:r>
          </a:p>
        </p:txBody>
      </p:sp>
      <p:pic>
        <p:nvPicPr>
          <p:cNvPr id="5" name="Picture 4" descr="Smiley Face Collection (10+ Pics) | Smiley Symbol"/>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0698" y="5108017"/>
            <a:ext cx="1222096" cy="1221065"/>
          </a:xfrm>
          <a:prstGeom prst="rect">
            <a:avLst/>
          </a:prstGeom>
        </p:spPr>
      </p:pic>
      <p:pic>
        <p:nvPicPr>
          <p:cNvPr id="6" name="Picture 5" descr="glob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274638"/>
            <a:ext cx="1314450" cy="1143000"/>
          </a:xfrm>
          <a:prstGeom prst="rect">
            <a:avLst/>
          </a:prstGeom>
        </p:spPr>
      </p:pic>
      <p:pic>
        <p:nvPicPr>
          <p:cNvPr id="7" name="Picture 6" descr="Spanish+flamenco+dancer+carto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2975" y="3725023"/>
            <a:ext cx="566737" cy="754398"/>
          </a:xfrm>
          <a:prstGeom prst="rect">
            <a:avLst/>
          </a:prstGeom>
        </p:spPr>
      </p:pic>
      <p:pic>
        <p:nvPicPr>
          <p:cNvPr id="8" name="Picture 7" descr="Bull Fighting: Spanish Bullfighting Fact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1428" y="3762424"/>
            <a:ext cx="990600" cy="736835"/>
          </a:xfrm>
          <a:prstGeom prst="rect">
            <a:avLst/>
          </a:prstGeom>
        </p:spPr>
      </p:pic>
      <p:pic>
        <p:nvPicPr>
          <p:cNvPr id="9" name="Picture 8" descr="Paris: Paris Eiffel Tower Carto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19996" y="3626764"/>
            <a:ext cx="809625" cy="1008154"/>
          </a:xfrm>
          <a:prstGeom prst="rect">
            <a:avLst/>
          </a:prstGeom>
        </p:spPr>
      </p:pic>
      <p:pic>
        <p:nvPicPr>
          <p:cNvPr id="10" name="Picture 9" descr="roman colosseum blue printsground plan of the colosseum clip art ..."/>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83473" y="3763559"/>
            <a:ext cx="1314450" cy="735700"/>
          </a:xfrm>
          <a:prstGeom prst="rect">
            <a:avLst/>
          </a:prstGeom>
        </p:spPr>
      </p:pic>
      <p:pic>
        <p:nvPicPr>
          <p:cNvPr id="11" name="Picture 10" descr="... Cartoon Fisherman in Yellow Rubber Gear Standing in His Boat by Ron"/>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0292" y="3737042"/>
            <a:ext cx="772510" cy="787598"/>
          </a:xfrm>
          <a:prstGeom prst="rect">
            <a:avLst/>
          </a:prstGeom>
        </p:spPr>
      </p:pic>
      <p:pic>
        <p:nvPicPr>
          <p:cNvPr id="12" name="Picture 11" descr="Old town, Stockholm is an urban sketch by illustrator Artmagenta"/>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300230" y="3715498"/>
            <a:ext cx="645332" cy="838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Why is the background so important?</a:t>
            </a:r>
            <a:br>
              <a:rPr lang="en-US" sz="3200" dirty="0"/>
            </a:br>
            <a:r>
              <a:rPr lang="en-US" sz="2400" dirty="0"/>
              <a:t>-</a:t>
            </a:r>
            <a:r>
              <a:rPr lang="en-US" sz="1400" dirty="0"/>
              <a:t>Dennis Palumbo, psychotherapist &amp; author of Daniel Rinaldi mysteries</a:t>
            </a:r>
            <a:endParaRPr lang="en-US" sz="2400" dirty="0"/>
          </a:p>
        </p:txBody>
      </p:sp>
      <p:sp>
        <p:nvSpPr>
          <p:cNvPr id="3" name="Content Placeholder 2"/>
          <p:cNvSpPr>
            <a:spLocks noGrp="1"/>
          </p:cNvSpPr>
          <p:nvPr>
            <p:ph idx="1"/>
          </p:nvPr>
        </p:nvSpPr>
        <p:spPr/>
        <p:txBody>
          <a:bodyPr>
            <a:normAutofit fontScale="62500" lnSpcReduction="20000"/>
          </a:bodyPr>
          <a:lstStyle/>
          <a:p>
            <a:r>
              <a:rPr lang="en-US" dirty="0"/>
              <a:t>Aside from being crucial to our sense of the reality of the story, and presenting us with a view of a world with which we may be unfamiliar (or that we think we know, but in fact really don't), </a:t>
            </a:r>
            <a:r>
              <a:rPr lang="en-US" dirty="0">
                <a:solidFill>
                  <a:srgbClr val="FF0000"/>
                </a:solidFill>
              </a:rPr>
              <a:t>a particular arena provides valuable help to the writer when it comes to building narrative and planting clues.</a:t>
            </a:r>
          </a:p>
          <a:p>
            <a:r>
              <a:rPr lang="en-US" dirty="0"/>
              <a:t>How? To put it simply, the best clues in a classic mystery involve </a:t>
            </a:r>
            <a:r>
              <a:rPr lang="en-US" dirty="0">
                <a:solidFill>
                  <a:srgbClr val="FF0000"/>
                </a:solidFill>
              </a:rPr>
              <a:t>misdirection. A clue usually seems to point in one direction, when actually, looked at from a different angle, it reveals something else</a:t>
            </a:r>
            <a:r>
              <a:rPr lang="en-US" dirty="0"/>
              <a:t>. A typical example is the clue that appears to confirm a certain character's guilt, when in fact it's been planted to frame that person.</a:t>
            </a:r>
          </a:p>
          <a:p>
            <a:r>
              <a:rPr lang="en-US" dirty="0"/>
              <a:t>For the writer, </a:t>
            </a:r>
            <a:r>
              <a:rPr lang="en-US" dirty="0">
                <a:solidFill>
                  <a:srgbClr val="FF0000"/>
                </a:solidFill>
              </a:rPr>
              <a:t>trying to develop the narrative and plant significant clues along the way, it's much easier (and, I think, more organic) if the clues emerge from the world of the story</a:t>
            </a:r>
            <a:r>
              <a:rPr lang="en-US" dirty="0"/>
              <a:t>. For example, if the bad guy uses some antique pistol to commit the crime, I'm much more likely to believe it in a story set behind the scenes at Colonial Williamsburg.</a:t>
            </a:r>
          </a:p>
          <a:p>
            <a:endParaRPr lang="en-US" dirty="0"/>
          </a:p>
        </p:txBody>
      </p:sp>
    </p:spTree>
    <p:extLst>
      <p:ext uri="{BB962C8B-B14F-4D97-AF65-F5344CB8AC3E}">
        <p14:creationId xmlns:p14="http://schemas.microsoft.com/office/powerpoint/2010/main" val="26441912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868362"/>
          </a:xfrm>
        </p:spPr>
        <p:txBody>
          <a:bodyPr/>
          <a:lstStyle/>
          <a:p>
            <a:r>
              <a:rPr lang="en-US" dirty="0"/>
              <a:t>Elements of a good story: plot</a:t>
            </a:r>
          </a:p>
        </p:txBody>
      </p:sp>
      <p:sp>
        <p:nvSpPr>
          <p:cNvPr id="3" name="Content Placeholder 2"/>
          <p:cNvSpPr>
            <a:spLocks noGrp="1"/>
          </p:cNvSpPr>
          <p:nvPr>
            <p:ph idx="1"/>
          </p:nvPr>
        </p:nvSpPr>
        <p:spPr>
          <a:xfrm>
            <a:off x="457200" y="1295400"/>
            <a:ext cx="8229600" cy="4830763"/>
          </a:xfrm>
        </p:spPr>
        <p:txBody>
          <a:bodyPr>
            <a:normAutofit/>
          </a:bodyPr>
          <a:lstStyle/>
          <a:p>
            <a:pPr>
              <a:buNone/>
            </a:pPr>
            <a:r>
              <a:rPr lang="en-US" dirty="0">
                <a:solidFill>
                  <a:srgbClr val="FF0000"/>
                </a:solidFill>
              </a:rPr>
              <a:t>The crime</a:t>
            </a:r>
            <a:r>
              <a:rPr lang="en-US" dirty="0"/>
              <a:t>: Following the twists &amp; turns of the detective as he works to learn the </a:t>
            </a:r>
            <a:r>
              <a:rPr lang="en-US" dirty="0">
                <a:solidFill>
                  <a:srgbClr val="FF0000"/>
                </a:solidFill>
              </a:rPr>
              <a:t>who, how, why </a:t>
            </a:r>
            <a:r>
              <a:rPr lang="en-US" dirty="0"/>
              <a:t>of the crime is probably going to constitute the plot. </a:t>
            </a:r>
          </a:p>
          <a:p>
            <a:pPr>
              <a:buNone/>
            </a:pPr>
            <a:r>
              <a:rPr lang="en-US" dirty="0"/>
              <a:t>*However, sometimes the crime that the detective is attempting to solve is not the main crime, or the 1</a:t>
            </a:r>
            <a:r>
              <a:rPr lang="en-US" baseline="30000" dirty="0"/>
              <a:t>st</a:t>
            </a:r>
            <a:r>
              <a:rPr lang="en-US" dirty="0"/>
              <a:t> crime or the last crime, or the worst crime.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868362"/>
          </a:xfrm>
        </p:spPr>
        <p:txBody>
          <a:bodyPr/>
          <a:lstStyle/>
          <a:p>
            <a:r>
              <a:rPr lang="en-US" dirty="0"/>
              <a:t>Elements of a good story: plot</a:t>
            </a:r>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pPr>
              <a:buNone/>
            </a:pPr>
            <a:r>
              <a:rPr lang="en-US" sz="3300" b="1" dirty="0"/>
              <a:t>Solving the crime-</a:t>
            </a:r>
          </a:p>
          <a:p>
            <a:pPr>
              <a:buNone/>
            </a:pPr>
            <a:r>
              <a:rPr lang="en-US" dirty="0"/>
              <a:t>1- The detection: the observation &amp; deduction; the collection of clues &amp; suspects; deciding what’s important; eliminating red herrings, theories, suspects</a:t>
            </a:r>
          </a:p>
          <a:p>
            <a:pPr>
              <a:buNone/>
            </a:pPr>
            <a:r>
              <a:rPr lang="en-US" dirty="0"/>
              <a:t>2-The reveal: how is it accomplished? A summation? Bit by bit? </a:t>
            </a:r>
            <a:r>
              <a:rPr lang="en-US"/>
              <a:t>Not at all?</a:t>
            </a:r>
            <a:endParaRPr lang="en-US" dirty="0"/>
          </a:p>
          <a:p>
            <a:pPr>
              <a:buNone/>
            </a:pPr>
            <a:r>
              <a:rPr lang="en-US" dirty="0"/>
              <a:t>3- The punishment/ justice: Has the social order been restored? Is there punishment? Is the punishment by the law code? Must it be for there to be justice? Or is there justice according to a moral code?  Are we (the readers) satisfied? Do we need justice to feel satisfied?</a:t>
            </a:r>
          </a:p>
        </p:txBody>
      </p:sp>
    </p:spTree>
    <p:extLst>
      <p:ext uri="{BB962C8B-B14F-4D97-AF65-F5344CB8AC3E}">
        <p14:creationId xmlns:p14="http://schemas.microsoft.com/office/powerpoint/2010/main" val="5076563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fontScale="90000"/>
          </a:bodyPr>
          <a:lstStyle/>
          <a:p>
            <a:r>
              <a:rPr lang="en-US" dirty="0"/>
              <a:t>Taking the Mystery </a:t>
            </a:r>
            <a:br>
              <a:rPr lang="en-US" dirty="0"/>
            </a:br>
            <a:r>
              <a:rPr lang="en-US" dirty="0"/>
              <a:t>out of Reading Mysteries</a:t>
            </a:r>
            <a:br>
              <a:rPr lang="en-US" dirty="0"/>
            </a:br>
            <a:r>
              <a:rPr lang="en-US" dirty="0"/>
              <a:t>-</a:t>
            </a:r>
            <a:r>
              <a:rPr lang="en-US" sz="2000" dirty="0"/>
              <a:t>Dennis Palumbo, psychotherapist &amp; author of Daniel </a:t>
            </a:r>
            <a:r>
              <a:rPr lang="en-US" sz="2000" dirty="0" err="1"/>
              <a:t>Rinaldi</a:t>
            </a:r>
            <a:r>
              <a:rPr lang="en-US" sz="2000" dirty="0"/>
              <a:t> mysteries</a:t>
            </a:r>
          </a:p>
        </p:txBody>
      </p:sp>
      <p:sp>
        <p:nvSpPr>
          <p:cNvPr id="3" name="Content Placeholder 2"/>
          <p:cNvSpPr>
            <a:spLocks noGrp="1"/>
          </p:cNvSpPr>
          <p:nvPr>
            <p:ph idx="1"/>
          </p:nvPr>
        </p:nvSpPr>
        <p:spPr>
          <a:xfrm>
            <a:off x="381000" y="2133600"/>
            <a:ext cx="8229600" cy="4525963"/>
          </a:xfrm>
        </p:spPr>
        <p:txBody>
          <a:bodyPr>
            <a:normAutofit fontScale="77500" lnSpcReduction="20000"/>
          </a:bodyPr>
          <a:lstStyle/>
          <a:p>
            <a:r>
              <a:rPr lang="en-US" dirty="0"/>
              <a:t>Let's start with the basics: </a:t>
            </a:r>
            <a:r>
              <a:rPr lang="en-US" dirty="0">
                <a:solidFill>
                  <a:srgbClr val="FF0000"/>
                </a:solidFill>
              </a:rPr>
              <a:t>what is a mystery? In simplest terms, it's a story about the disruption of the social order</a:t>
            </a:r>
            <a:r>
              <a:rPr lang="en-US" dirty="0"/>
              <a:t>. A crime against society is committed: a man is murdered, a bank is robbed, whatever. </a:t>
            </a:r>
            <a:r>
              <a:rPr lang="en-US" dirty="0">
                <a:solidFill>
                  <a:srgbClr val="FF0000"/>
                </a:solidFill>
              </a:rPr>
              <a:t>We, the viewer, want to know two things: who did it, and why.</a:t>
            </a:r>
          </a:p>
          <a:p>
            <a:r>
              <a:rPr lang="en-US" dirty="0"/>
              <a:t>At least that's what we </a:t>
            </a:r>
            <a:r>
              <a:rPr lang="en-US" i="1" dirty="0"/>
              <a:t>think</a:t>
            </a:r>
            <a:r>
              <a:rPr lang="en-US" dirty="0"/>
              <a:t> we want.</a:t>
            </a:r>
          </a:p>
          <a:p>
            <a:r>
              <a:rPr lang="en-US" dirty="0">
                <a:solidFill>
                  <a:srgbClr val="FF0000"/>
                </a:solidFill>
              </a:rPr>
              <a:t>What do we really want? We want order restored</a:t>
            </a:r>
            <a:r>
              <a:rPr lang="en-US" dirty="0"/>
              <a:t>. We want the violator of the social compact - the killer, the thief, the blackmailer - caught, so that things in our world are set right once more. </a:t>
            </a:r>
            <a:r>
              <a:rPr lang="en-US" dirty="0">
                <a:solidFill>
                  <a:srgbClr val="FF0000"/>
                </a:solidFill>
              </a:rPr>
              <a:t>And who do we want to do this? Our surrogate, the smarter, wittier, and more doggedly determined version of ourselves: the detective hero</a:t>
            </a:r>
            <a:r>
              <a:rPr lang="en-US" dirty="0"/>
              <a:t>. </a:t>
            </a:r>
          </a:p>
          <a:p>
            <a:endParaRPr lang="en-US" dirty="0"/>
          </a:p>
        </p:txBody>
      </p:sp>
    </p:spTree>
    <p:extLst>
      <p:ext uri="{BB962C8B-B14F-4D97-AF65-F5344CB8AC3E}">
        <p14:creationId xmlns:p14="http://schemas.microsoft.com/office/powerpoint/2010/main" val="19512789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868362"/>
          </a:xfrm>
        </p:spPr>
        <p:txBody>
          <a:bodyPr/>
          <a:lstStyle/>
          <a:p>
            <a:r>
              <a:rPr lang="en-US" dirty="0"/>
              <a:t>Elements of a good story: plot</a:t>
            </a:r>
          </a:p>
        </p:txBody>
      </p:sp>
      <p:sp>
        <p:nvSpPr>
          <p:cNvPr id="3" name="Content Placeholder 2"/>
          <p:cNvSpPr>
            <a:spLocks noGrp="1"/>
          </p:cNvSpPr>
          <p:nvPr>
            <p:ph idx="1"/>
          </p:nvPr>
        </p:nvSpPr>
        <p:spPr>
          <a:xfrm>
            <a:off x="457200" y="1295400"/>
            <a:ext cx="8229600" cy="5257800"/>
          </a:xfrm>
        </p:spPr>
        <p:txBody>
          <a:bodyPr>
            <a:normAutofit/>
          </a:bodyPr>
          <a:lstStyle/>
          <a:p>
            <a:pPr>
              <a:buNone/>
            </a:pPr>
            <a:r>
              <a:rPr lang="en-US" dirty="0">
                <a:solidFill>
                  <a:srgbClr val="FF0000"/>
                </a:solidFill>
              </a:rPr>
              <a:t>The crime</a:t>
            </a:r>
            <a:r>
              <a:rPr lang="en-US" dirty="0"/>
              <a:t>: How many crimes are there? Which is the key to the mystery? Which is the most important? Is there a latent crime? A social wrong that is driving the crime?</a:t>
            </a:r>
          </a:p>
          <a:p>
            <a:pPr>
              <a:buNone/>
            </a:pPr>
            <a:r>
              <a:rPr lang="en-US" dirty="0"/>
              <a:t>-slavery</a:t>
            </a:r>
          </a:p>
          <a:p>
            <a:pPr>
              <a:buNone/>
            </a:pPr>
            <a:r>
              <a:rPr lang="en-US" dirty="0"/>
              <a:t>-racism</a:t>
            </a:r>
          </a:p>
          <a:p>
            <a:pPr>
              <a:buNone/>
            </a:pPr>
            <a:r>
              <a:rPr lang="en-US" dirty="0"/>
              <a:t>-police corruption</a:t>
            </a:r>
          </a:p>
          <a:p>
            <a:pPr>
              <a:buNone/>
            </a:pPr>
            <a:r>
              <a:rPr lang="en-US" dirty="0"/>
              <a:t>-sexual deviancy</a:t>
            </a:r>
          </a:p>
          <a:p>
            <a:pPr>
              <a:buNone/>
            </a:pPr>
            <a:r>
              <a:rPr lang="en-US" dirty="0"/>
              <a:t>-child abuse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 there Red Herrings</a:t>
            </a:r>
          </a:p>
        </p:txBody>
      </p:sp>
      <p:sp>
        <p:nvSpPr>
          <p:cNvPr id="3" name="Content Placeholder 2"/>
          <p:cNvSpPr>
            <a:spLocks noGrp="1"/>
          </p:cNvSpPr>
          <p:nvPr>
            <p:ph idx="1"/>
          </p:nvPr>
        </p:nvSpPr>
        <p:spPr/>
        <p:txBody>
          <a:bodyPr>
            <a:normAutofit/>
          </a:bodyPr>
          <a:lstStyle/>
          <a:p>
            <a:r>
              <a:rPr lang="en-US" dirty="0"/>
              <a:t>What makes a red herring?</a:t>
            </a:r>
          </a:p>
          <a:p>
            <a:r>
              <a:rPr lang="en-US" dirty="0"/>
              <a:t> What leads the detective off the course?</a:t>
            </a:r>
          </a:p>
          <a:p>
            <a:pPr>
              <a:buNone/>
            </a:pPr>
            <a:r>
              <a:rPr lang="en-US" b="1" dirty="0"/>
              <a:t>A mistake in Observation</a:t>
            </a:r>
          </a:p>
          <a:p>
            <a:pPr>
              <a:buNone/>
            </a:pPr>
            <a:r>
              <a:rPr lang="en-US" dirty="0"/>
              <a:t>		-Thinking something is important that isn’t</a:t>
            </a:r>
          </a:p>
          <a:p>
            <a:pPr>
              <a:buNone/>
            </a:pPr>
            <a:r>
              <a:rPr lang="en-US" dirty="0"/>
              <a:t>		-Seeing something &amp; not realizing its 			importance</a:t>
            </a:r>
          </a:p>
        </p:txBody>
      </p:sp>
      <p:pic>
        <p:nvPicPr>
          <p:cNvPr id="1026" name="Picture 2" descr="C:\Users\Phyllis\AppData\Local\Microsoft\Windows\Temporary Internet Files\Content.IE5\W2GWVOTU\RED-HERRING[1].png"/>
          <p:cNvPicPr>
            <a:picLocks noChangeAspect="1" noChangeArrowheads="1"/>
          </p:cNvPicPr>
          <p:nvPr/>
        </p:nvPicPr>
        <p:blipFill>
          <a:blip r:embed="rId2" cstate="print"/>
          <a:srcRect/>
          <a:stretch>
            <a:fillRect/>
          </a:stretch>
        </p:blipFill>
        <p:spPr bwMode="auto">
          <a:xfrm>
            <a:off x="7010400" y="4810379"/>
            <a:ext cx="1498346" cy="149834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Red Herrings</a:t>
            </a:r>
          </a:p>
        </p:txBody>
      </p:sp>
      <p:sp>
        <p:nvSpPr>
          <p:cNvPr id="3" name="Content Placeholder 2"/>
          <p:cNvSpPr>
            <a:spLocks noGrp="1"/>
          </p:cNvSpPr>
          <p:nvPr>
            <p:ph idx="1"/>
          </p:nvPr>
        </p:nvSpPr>
        <p:spPr/>
        <p:txBody>
          <a:bodyPr>
            <a:normAutofit/>
          </a:bodyPr>
          <a:lstStyle/>
          <a:p>
            <a:r>
              <a:rPr lang="en-US" dirty="0"/>
              <a:t>What makes a red herring? Or what leads the detective off the course?</a:t>
            </a:r>
          </a:p>
          <a:p>
            <a:pPr>
              <a:buNone/>
            </a:pPr>
            <a:r>
              <a:rPr lang="en-US" b="1" dirty="0"/>
              <a:t>A mistake in Deduction</a:t>
            </a:r>
          </a:p>
          <a:p>
            <a:pPr>
              <a:buNone/>
            </a:pPr>
            <a:r>
              <a:rPr lang="en-US" dirty="0"/>
              <a:t>		-Putting things together in an incorrect way  (if a=b &amp; b=c, then a should =c, but doesn’t)</a:t>
            </a:r>
          </a:p>
          <a:p>
            <a:pPr>
              <a:buNone/>
            </a:pPr>
            <a:r>
              <a:rPr lang="en-US" dirty="0"/>
              <a:t>		-Not putting things together </a:t>
            </a:r>
          </a:p>
        </p:txBody>
      </p:sp>
      <p:pic>
        <p:nvPicPr>
          <p:cNvPr id="4" name="Picture 2" descr="C:\Users\Phyllis\AppData\Local\Microsoft\Windows\Temporary Internet Files\Content.IE5\W2GWVOTU\RED-HERRING[1].png"/>
          <p:cNvPicPr>
            <a:picLocks noChangeAspect="1" noChangeArrowheads="1"/>
          </p:cNvPicPr>
          <p:nvPr/>
        </p:nvPicPr>
        <p:blipFill>
          <a:blip r:embed="rId2" cstate="print"/>
          <a:srcRect/>
          <a:stretch>
            <a:fillRect/>
          </a:stretch>
        </p:blipFill>
        <p:spPr bwMode="auto">
          <a:xfrm>
            <a:off x="7010400" y="609600"/>
            <a:ext cx="1498346" cy="149834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makes a great mystery?</a:t>
            </a:r>
          </a:p>
        </p:txBody>
      </p:sp>
      <p:sp>
        <p:nvSpPr>
          <p:cNvPr id="3" name="Subtitle 2"/>
          <p:cNvSpPr>
            <a:spLocks noGrp="1"/>
          </p:cNvSpPr>
          <p:nvPr>
            <p:ph type="subTitle" idx="1"/>
          </p:nvPr>
        </p:nvSpPr>
        <p:spPr/>
        <p:txBody>
          <a:bodyPr/>
          <a:lstStyle/>
          <a:p>
            <a:r>
              <a:rPr lang="en-US" dirty="0"/>
              <a:t>Elements of a detective story</a:t>
            </a:r>
          </a:p>
        </p:txBody>
      </p:sp>
      <p:pic>
        <p:nvPicPr>
          <p:cNvPr id="22530" name="Picture 2" descr="it's a mystery"/>
          <p:cNvPicPr>
            <a:picLocks noChangeAspect="1" noChangeArrowheads="1"/>
          </p:cNvPicPr>
          <p:nvPr/>
        </p:nvPicPr>
        <p:blipFill>
          <a:blip r:embed="rId2" cstate="print"/>
          <a:srcRect/>
          <a:stretch>
            <a:fillRect/>
          </a:stretch>
        </p:blipFill>
        <p:spPr bwMode="auto">
          <a:xfrm>
            <a:off x="3200400" y="457200"/>
            <a:ext cx="3333750" cy="2162176"/>
          </a:xfrm>
          <a:prstGeom prst="rect">
            <a:avLst/>
          </a:prstGeom>
          <a:noFill/>
        </p:spPr>
      </p:pic>
      <p:pic>
        <p:nvPicPr>
          <p:cNvPr id="5" name="Picture 3" descr="C:\Users\Phyllis\AppData\Local\Microsoft\Windows\Temporary Internet Files\Content.IE5\VRRKQD8U\detective[1].jpg"/>
          <p:cNvPicPr>
            <a:picLocks noChangeAspect="1" noChangeArrowheads="1"/>
          </p:cNvPicPr>
          <p:nvPr/>
        </p:nvPicPr>
        <p:blipFill>
          <a:blip r:embed="rId3" cstate="print"/>
          <a:srcRect/>
          <a:stretch>
            <a:fillRect/>
          </a:stretch>
        </p:blipFill>
        <p:spPr bwMode="auto">
          <a:xfrm>
            <a:off x="609600" y="4495800"/>
            <a:ext cx="2697304" cy="19927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 0  L 0.25 0  E" pathEditMode="relative" ptsTypes="">
                                      <p:cBhvr>
                                        <p:cTn id="6"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Red Herrings</a:t>
            </a:r>
          </a:p>
        </p:txBody>
      </p:sp>
      <p:sp>
        <p:nvSpPr>
          <p:cNvPr id="3" name="Content Placeholder 2"/>
          <p:cNvSpPr>
            <a:spLocks noGrp="1"/>
          </p:cNvSpPr>
          <p:nvPr>
            <p:ph idx="1"/>
          </p:nvPr>
        </p:nvSpPr>
        <p:spPr/>
        <p:txBody>
          <a:bodyPr>
            <a:normAutofit lnSpcReduction="10000"/>
          </a:bodyPr>
          <a:lstStyle/>
          <a:p>
            <a:r>
              <a:rPr lang="en-US" dirty="0"/>
              <a:t>What makes a red herring? Or what leads the detective off the course?</a:t>
            </a:r>
          </a:p>
          <a:p>
            <a:pPr>
              <a:buNone/>
            </a:pPr>
            <a:r>
              <a:rPr lang="en-US" b="1" dirty="0"/>
              <a:t>A lack of Knowledge</a:t>
            </a:r>
          </a:p>
          <a:p>
            <a:pPr>
              <a:buNone/>
            </a:pPr>
            <a:r>
              <a:rPr lang="en-US" dirty="0"/>
              <a:t>     -seeing something, but not having the knowledge to make accurate deductions or realize its importance</a:t>
            </a:r>
          </a:p>
          <a:p>
            <a:pPr>
              <a:buNone/>
            </a:pPr>
            <a:r>
              <a:rPr lang="en-US" dirty="0"/>
              <a:t>     -using knowledge incorrectly: seeing importance in observations that are not important; making inaccurate deductions</a:t>
            </a:r>
          </a:p>
          <a:p>
            <a:endParaRPr lang="en-US" dirty="0"/>
          </a:p>
        </p:txBody>
      </p:sp>
      <p:pic>
        <p:nvPicPr>
          <p:cNvPr id="4" name="Picture 2" descr="C:\Users\Phyllis\AppData\Local\Microsoft\Windows\Temporary Internet Files\Content.IE5\W2GWVOTU\RED-HERRING[1].png"/>
          <p:cNvPicPr>
            <a:picLocks noChangeAspect="1" noChangeArrowheads="1"/>
          </p:cNvPicPr>
          <p:nvPr/>
        </p:nvPicPr>
        <p:blipFill>
          <a:blip r:embed="rId2" cstate="print"/>
          <a:srcRect/>
          <a:stretch>
            <a:fillRect/>
          </a:stretch>
        </p:blipFill>
        <p:spPr bwMode="auto">
          <a:xfrm>
            <a:off x="7010400" y="609600"/>
            <a:ext cx="1498346" cy="149834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story: </a:t>
            </a:r>
            <a:br>
              <a:rPr lang="en-US" dirty="0"/>
            </a:br>
            <a:r>
              <a:rPr lang="en-US" dirty="0"/>
              <a:t>Themes, symbolism, universality</a:t>
            </a:r>
          </a:p>
        </p:txBody>
      </p:sp>
      <p:sp>
        <p:nvSpPr>
          <p:cNvPr id="3" name="Content Placeholder 2"/>
          <p:cNvSpPr>
            <a:spLocks noGrp="1"/>
          </p:cNvSpPr>
          <p:nvPr>
            <p:ph idx="1"/>
          </p:nvPr>
        </p:nvSpPr>
        <p:spPr/>
        <p:txBody>
          <a:bodyPr>
            <a:normAutofit/>
          </a:bodyPr>
          <a:lstStyle/>
          <a:p>
            <a:pPr>
              <a:buNone/>
            </a:pPr>
            <a:r>
              <a:rPr lang="en-US" dirty="0"/>
              <a:t>Themes: </a:t>
            </a:r>
          </a:p>
          <a:p>
            <a:pPr>
              <a:buNone/>
            </a:pPr>
            <a:r>
              <a:rPr lang="en-US" dirty="0"/>
              <a:t>good versus evil </a:t>
            </a:r>
          </a:p>
          <a:p>
            <a:pPr>
              <a:buNone/>
            </a:pPr>
            <a:r>
              <a:rPr lang="en-US" dirty="0"/>
              <a:t>Collective good (social contract-police) versus individual desire/needs (criminal)</a:t>
            </a:r>
          </a:p>
          <a:p>
            <a:pPr>
              <a:buNone/>
            </a:pPr>
            <a:endParaRPr lang="en-US" dirty="0"/>
          </a:p>
          <a:p>
            <a:pPr>
              <a:buNone/>
            </a:pPr>
            <a:r>
              <a:rPr lang="en-US" dirty="0"/>
              <a:t>Universality: wanting social order to prevail, revenge, understanding/defeating death (symbolically)</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799399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fontScale="90000"/>
          </a:bodyPr>
          <a:lstStyle/>
          <a:p>
            <a:r>
              <a:rPr lang="en-US" dirty="0"/>
              <a:t>Taking the Mystery </a:t>
            </a:r>
            <a:br>
              <a:rPr lang="en-US" dirty="0"/>
            </a:br>
            <a:r>
              <a:rPr lang="en-US" dirty="0"/>
              <a:t>out of Reading Mysteries</a:t>
            </a:r>
            <a:br>
              <a:rPr lang="en-US" dirty="0"/>
            </a:br>
            <a:r>
              <a:rPr lang="en-US" dirty="0"/>
              <a:t>-</a:t>
            </a:r>
            <a:r>
              <a:rPr lang="en-US" sz="2000" dirty="0"/>
              <a:t>Dennis Palumbo, psychotherapist &amp; author of Daniel </a:t>
            </a:r>
            <a:r>
              <a:rPr lang="en-US" sz="2000" dirty="0" err="1"/>
              <a:t>Rinaldi</a:t>
            </a:r>
            <a:r>
              <a:rPr lang="en-US" sz="2000" dirty="0"/>
              <a:t> mysteries</a:t>
            </a:r>
          </a:p>
        </p:txBody>
      </p:sp>
      <p:sp>
        <p:nvSpPr>
          <p:cNvPr id="3" name="Content Placeholder 2"/>
          <p:cNvSpPr>
            <a:spLocks noGrp="1"/>
          </p:cNvSpPr>
          <p:nvPr>
            <p:ph idx="1"/>
          </p:nvPr>
        </p:nvSpPr>
        <p:spPr>
          <a:xfrm>
            <a:off x="381000" y="2133600"/>
            <a:ext cx="8229600" cy="4525963"/>
          </a:xfrm>
        </p:spPr>
        <p:txBody>
          <a:bodyPr>
            <a:normAutofit fontScale="77500" lnSpcReduction="20000"/>
          </a:bodyPr>
          <a:lstStyle/>
          <a:p>
            <a:r>
              <a:rPr lang="en-US" dirty="0"/>
              <a:t>Let's start with the basics: </a:t>
            </a:r>
            <a:r>
              <a:rPr lang="en-US" dirty="0">
                <a:solidFill>
                  <a:srgbClr val="FF0000"/>
                </a:solidFill>
              </a:rPr>
              <a:t>what is a mystery? In simplest terms, it's a story about the disruption of the social order</a:t>
            </a:r>
            <a:r>
              <a:rPr lang="en-US" dirty="0"/>
              <a:t>. A crime against society is committed: a man is murdered, a bank is robbed, whatever. </a:t>
            </a:r>
            <a:r>
              <a:rPr lang="en-US" dirty="0">
                <a:solidFill>
                  <a:srgbClr val="FF0000"/>
                </a:solidFill>
              </a:rPr>
              <a:t>We, the viewer, want to know two things: who did it, and why.</a:t>
            </a:r>
          </a:p>
          <a:p>
            <a:r>
              <a:rPr lang="en-US" dirty="0"/>
              <a:t>At least that's what we </a:t>
            </a:r>
            <a:r>
              <a:rPr lang="en-US" i="1" dirty="0"/>
              <a:t>think</a:t>
            </a:r>
            <a:r>
              <a:rPr lang="en-US" dirty="0"/>
              <a:t> we want.</a:t>
            </a:r>
          </a:p>
          <a:p>
            <a:r>
              <a:rPr lang="en-US" dirty="0">
                <a:solidFill>
                  <a:srgbClr val="FF0000"/>
                </a:solidFill>
              </a:rPr>
              <a:t>What do we really want? We want order restored</a:t>
            </a:r>
            <a:r>
              <a:rPr lang="en-US" dirty="0"/>
              <a:t>. We want the violator of the social compact - the killer, the thief, the blackmailer - caught, so that things in our world are set right once more. </a:t>
            </a:r>
            <a:r>
              <a:rPr lang="en-US" dirty="0">
                <a:solidFill>
                  <a:srgbClr val="FF0000"/>
                </a:solidFill>
              </a:rPr>
              <a:t>And who do we want to do this? Our surrogate, the smarter, wittier, and more doggedly determined version of ourselves: the detective hero</a:t>
            </a:r>
            <a:r>
              <a:rPr lang="en-US" dirty="0"/>
              <a:t>.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1574143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“Plot is characters under stress”</a:t>
            </a:r>
          </a:p>
        </p:txBody>
      </p:sp>
      <p:sp>
        <p:nvSpPr>
          <p:cNvPr id="3" name="Content Placeholder 2"/>
          <p:cNvSpPr>
            <a:spLocks noGrp="1"/>
          </p:cNvSpPr>
          <p:nvPr>
            <p:ph idx="1"/>
          </p:nvPr>
        </p:nvSpPr>
        <p:spPr/>
        <p:txBody>
          <a:bodyPr>
            <a:normAutofit fontScale="70000" lnSpcReduction="20000"/>
          </a:bodyPr>
          <a:lstStyle/>
          <a:p>
            <a:r>
              <a:rPr lang="en-US" dirty="0"/>
              <a:t>But not just social order; the best mysteries, whether on </a:t>
            </a:r>
            <a:r>
              <a:rPr lang="en-US" i="1" dirty="0"/>
              <a:t>Without A Trace</a:t>
            </a:r>
            <a:r>
              <a:rPr lang="en-US" dirty="0"/>
              <a:t> or in </a:t>
            </a:r>
            <a:r>
              <a:rPr lang="en-US" i="1" dirty="0"/>
              <a:t>Murder On the Orient Express</a:t>
            </a:r>
            <a:r>
              <a:rPr lang="en-US" dirty="0"/>
              <a:t>, are also about the </a:t>
            </a:r>
            <a:r>
              <a:rPr lang="en-US" dirty="0">
                <a:solidFill>
                  <a:srgbClr val="FF0000"/>
                </a:solidFill>
              </a:rPr>
              <a:t>exploration and resolution of psychological tension</a:t>
            </a:r>
            <a:r>
              <a:rPr lang="en-US" dirty="0"/>
              <a:t>. In other words, how do the characters interact? What do they want?</a:t>
            </a:r>
          </a:p>
          <a:p>
            <a:r>
              <a:rPr lang="en-US" dirty="0"/>
              <a:t>For example, in most mysteries, whether </a:t>
            </a:r>
            <a:r>
              <a:rPr lang="en-US" dirty="0">
                <a:solidFill>
                  <a:srgbClr val="FF0000"/>
                </a:solidFill>
              </a:rPr>
              <a:t>a suspect is guilty of the crime or not, he or she invariably has a secret</a:t>
            </a:r>
            <a:r>
              <a:rPr lang="en-US" dirty="0"/>
              <a:t>. A clandestine relationship, a trauma from the past that haunts them still, perhaps even a connection with the killer (or the victim) that helps complete an entire mosaic of possible motives, entanglements and intrigue.</a:t>
            </a:r>
          </a:p>
          <a:p>
            <a:r>
              <a:rPr lang="en-US" dirty="0"/>
              <a:t>Henry James famously said: </a:t>
            </a:r>
            <a:r>
              <a:rPr lang="en-US" dirty="0">
                <a:solidFill>
                  <a:srgbClr val="FF0000"/>
                </a:solidFill>
              </a:rPr>
              <a:t>"Plot is characters under stress." Well, nothing ramps up the stress level of a group of characters like the murder of one among them</a:t>
            </a:r>
            <a:r>
              <a:rPr lang="en-US" dirty="0"/>
              <a:t>. </a:t>
            </a:r>
          </a:p>
          <a:p>
            <a:r>
              <a:rPr lang="en-US" dirty="0"/>
              <a:t>A further "turn of the screw" results when the murder comes under investigation by </a:t>
            </a:r>
            <a:r>
              <a:rPr lang="en-US" dirty="0">
                <a:solidFill>
                  <a:srgbClr val="FF0000"/>
                </a:solidFill>
              </a:rPr>
              <a:t>an outside agent - the hero or heroine, the cop or private eye - determined to ferret out the truth.</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609600"/>
          </a:xfrm>
        </p:spPr>
        <p:txBody>
          <a:bodyPr>
            <a:normAutofit fontScale="90000"/>
          </a:bodyPr>
          <a:lstStyle/>
          <a:p>
            <a:r>
              <a:rPr lang="en-US" sz="3600" dirty="0"/>
              <a:t>“Plot is characters under stress”</a:t>
            </a:r>
            <a:r>
              <a:rPr lang="en-US" dirty="0"/>
              <a:t/>
            </a:r>
            <a:br>
              <a:rPr lang="en-US" dirty="0"/>
            </a:br>
            <a:endParaRPr lang="en-US" dirty="0"/>
          </a:p>
        </p:txBody>
      </p:sp>
      <p:sp>
        <p:nvSpPr>
          <p:cNvPr id="3" name="Content Placeholder 2"/>
          <p:cNvSpPr>
            <a:spLocks noGrp="1"/>
          </p:cNvSpPr>
          <p:nvPr>
            <p:ph idx="1"/>
          </p:nvPr>
        </p:nvSpPr>
        <p:spPr>
          <a:xfrm>
            <a:off x="457200" y="990600"/>
            <a:ext cx="8229600" cy="5135563"/>
          </a:xfrm>
        </p:spPr>
        <p:txBody>
          <a:bodyPr>
            <a:normAutofit fontScale="47500" lnSpcReduction="20000"/>
          </a:bodyPr>
          <a:lstStyle/>
          <a:p>
            <a:r>
              <a:rPr lang="en-US" sz="4200" dirty="0">
                <a:solidFill>
                  <a:srgbClr val="FF0000"/>
                </a:solidFill>
              </a:rPr>
              <a:t>Remember what it felt like when some kid broke a window at school and the principal gathered you and all your classmates together</a:t>
            </a:r>
            <a:r>
              <a:rPr lang="en-US" sz="4200" dirty="0"/>
              <a:t>? Remember the mounting tension as the principal went down the line, interrogating each of you, sometimes even feigning humor or sympathy, but always with the relentless, eagle-eyed determination of a predator searching for his prey?</a:t>
            </a:r>
          </a:p>
          <a:p>
            <a:r>
              <a:rPr lang="en-US" sz="4200" dirty="0"/>
              <a:t>Well, do the characters in your mystery or crime story feel that way? How do they show it, to the camera, to each other, and to the detective? Or, perhaps more importantly, how do they attempt to conceal it?</a:t>
            </a:r>
          </a:p>
          <a:p>
            <a:r>
              <a:rPr lang="en-US" sz="4200" dirty="0"/>
              <a:t>In most memorable mysteries, or in the best straight-ahead thrillers, </a:t>
            </a:r>
            <a:r>
              <a:rPr lang="en-US" sz="4200" dirty="0">
                <a:solidFill>
                  <a:srgbClr val="FF0000"/>
                </a:solidFill>
              </a:rPr>
              <a:t>this context of mutual suspicion and misdirection of motives is pivotal.</a:t>
            </a:r>
            <a:r>
              <a:rPr lang="en-US" sz="4200" dirty="0"/>
              <a:t> It's what keeps the suspense mounting for the viewer. Moreover, it's the crucial element that keeps the laying-in of necessary clues from seeming like a mere litany of exposition. By the time we're halfway through the film </a:t>
            </a:r>
            <a:r>
              <a:rPr lang="en-US" sz="4200" i="1" dirty="0"/>
              <a:t>Who's Killing the Great Chefs of Europe?</a:t>
            </a:r>
            <a:r>
              <a:rPr lang="en-US" sz="4200" dirty="0"/>
              <a:t>, the lies told and attitudes expressed by the suspects has us convinced that pretty much anyone could be the culprit. Which is exactly what you, the mystery writer, wants most of all.</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Why is the background so important?.</a:t>
            </a:r>
          </a:p>
        </p:txBody>
      </p:sp>
      <p:sp>
        <p:nvSpPr>
          <p:cNvPr id="3" name="Content Placeholder 2"/>
          <p:cNvSpPr>
            <a:spLocks noGrp="1"/>
          </p:cNvSpPr>
          <p:nvPr>
            <p:ph idx="1"/>
          </p:nvPr>
        </p:nvSpPr>
        <p:spPr/>
        <p:txBody>
          <a:bodyPr>
            <a:normAutofit fontScale="77500" lnSpcReduction="20000"/>
          </a:bodyPr>
          <a:lstStyle/>
          <a:p>
            <a:r>
              <a:rPr lang="en-US" dirty="0"/>
              <a:t>Another important aspect of these types of stories, as vital as that of the deceptive nature of the suspects, is </a:t>
            </a:r>
            <a:r>
              <a:rPr lang="en-US" dirty="0">
                <a:solidFill>
                  <a:srgbClr val="FF0000"/>
                </a:solidFill>
              </a:rPr>
              <a:t>the world the story inhabits</a:t>
            </a:r>
            <a:r>
              <a:rPr lang="en-US" dirty="0"/>
              <a:t>. All renowned mysteries from </a:t>
            </a:r>
            <a:r>
              <a:rPr lang="en-US" i="1" dirty="0"/>
              <a:t>Laura</a:t>
            </a:r>
            <a:r>
              <a:rPr lang="en-US" dirty="0"/>
              <a:t> to </a:t>
            </a:r>
            <a:r>
              <a:rPr lang="en-US" i="1" dirty="0"/>
              <a:t>Twin Peaks</a:t>
            </a:r>
            <a:r>
              <a:rPr lang="en-US" dirty="0"/>
              <a:t> to </a:t>
            </a:r>
            <a:r>
              <a:rPr lang="en-US" i="1" dirty="0"/>
              <a:t>Witness for the Prosecution</a:t>
            </a:r>
            <a:r>
              <a:rPr lang="en-US" dirty="0"/>
              <a:t> take place in a specific arena of life. The design industry, the rainy Pacific Northwest, the be-wigged world of British courtrooms..</a:t>
            </a:r>
          </a:p>
          <a:p>
            <a:r>
              <a:rPr lang="en-US" dirty="0"/>
              <a:t>Recall, too, how the key to success for </a:t>
            </a:r>
            <a:r>
              <a:rPr lang="en-US" i="1" dirty="0" err="1"/>
              <a:t>Columbo</a:t>
            </a:r>
            <a:r>
              <a:rPr lang="en-US" dirty="0"/>
              <a:t> was the interaction of our rumpled hero with the nuances of the various worlds into which he ventured, from that of classical music to computer science, from Hollywood studios to military schools. </a:t>
            </a:r>
            <a:r>
              <a:rPr lang="en-US" dirty="0">
                <a:solidFill>
                  <a:srgbClr val="FF0000"/>
                </a:solidFill>
              </a:rPr>
              <a:t>His comfortable, familiar character was our vehicle of entry into the specifics of each of these very particular ways of life</a:t>
            </a:r>
            <a:r>
              <a:rPr lang="en-US" dirty="0"/>
              <a:t>.</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Why is the background so important?.</a:t>
            </a:r>
          </a:p>
        </p:txBody>
      </p:sp>
      <p:sp>
        <p:nvSpPr>
          <p:cNvPr id="3" name="Content Placeholder 2"/>
          <p:cNvSpPr>
            <a:spLocks noGrp="1"/>
          </p:cNvSpPr>
          <p:nvPr>
            <p:ph idx="1"/>
          </p:nvPr>
        </p:nvSpPr>
        <p:spPr/>
        <p:txBody>
          <a:bodyPr>
            <a:normAutofit fontScale="62500" lnSpcReduction="20000"/>
          </a:bodyPr>
          <a:lstStyle/>
          <a:p>
            <a:r>
              <a:rPr lang="en-US" dirty="0"/>
              <a:t>Aside from being crucial to our sense of the reality of the story, and presenting us with a view of a world with which we may be unfamiliar (or that we think we know, but in fact really don't), </a:t>
            </a:r>
            <a:r>
              <a:rPr lang="en-US" dirty="0">
                <a:solidFill>
                  <a:srgbClr val="FF0000"/>
                </a:solidFill>
              </a:rPr>
              <a:t>a particular arena provides valuable help to the writer when it comes to building narrative and planting clues.</a:t>
            </a:r>
          </a:p>
          <a:p>
            <a:r>
              <a:rPr lang="en-US" dirty="0"/>
              <a:t>How? To put it simply, the best clues in a classic mystery involve </a:t>
            </a:r>
            <a:r>
              <a:rPr lang="en-US" dirty="0">
                <a:solidFill>
                  <a:srgbClr val="FF0000"/>
                </a:solidFill>
              </a:rPr>
              <a:t>misdirection. A clue usually seems to point in one direction, when actually, looked at from a different angle, it reveals something else</a:t>
            </a:r>
            <a:r>
              <a:rPr lang="en-US" dirty="0"/>
              <a:t>. A typical example is the clue that appears to confirm a certain character's guilt, when in fact it's been planted to frame that person.</a:t>
            </a:r>
          </a:p>
          <a:p>
            <a:r>
              <a:rPr lang="en-US" dirty="0"/>
              <a:t>For the writer, </a:t>
            </a:r>
            <a:r>
              <a:rPr lang="en-US" dirty="0">
                <a:solidFill>
                  <a:srgbClr val="FF0000"/>
                </a:solidFill>
              </a:rPr>
              <a:t>trying to develop the narrative and plant significant clues along the way, it's much easier (and, I think, more organic) if the clues emerge from the world of the story</a:t>
            </a:r>
            <a:r>
              <a:rPr lang="en-US" dirty="0"/>
              <a:t>. For example, if the bad guy uses some antique pistol to commit the crime, I'm much more likely to believe it in a story set behind the scenes at Colonial Williamsburg.</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A vivid background and the investment in character development</a:t>
            </a:r>
          </a:p>
        </p:txBody>
      </p:sp>
      <p:sp>
        <p:nvSpPr>
          <p:cNvPr id="3" name="Content Placeholder 2"/>
          <p:cNvSpPr>
            <a:spLocks noGrp="1"/>
          </p:cNvSpPr>
          <p:nvPr>
            <p:ph idx="1"/>
          </p:nvPr>
        </p:nvSpPr>
        <p:spPr/>
        <p:txBody>
          <a:bodyPr>
            <a:normAutofit fontScale="62500" lnSpcReduction="20000"/>
          </a:bodyPr>
          <a:lstStyle/>
          <a:p>
            <a:r>
              <a:rPr lang="en-US" dirty="0"/>
              <a:t>I'm stressing the use of a vivid background and the investment in character development for two reasons. First, because </a:t>
            </a:r>
            <a:r>
              <a:rPr lang="en-US" dirty="0">
                <a:solidFill>
                  <a:srgbClr val="FF0000"/>
                </a:solidFill>
              </a:rPr>
              <a:t>without these two aspects, no viewer will really care how clever or intricate the plot is. </a:t>
            </a:r>
            <a:r>
              <a:rPr lang="en-US" dirty="0"/>
              <a:t> And second, because of the happy fact that most good mysteries only have two or three pertinent clues in them anyway. This is really important. One or two gems - the misleading planted evidence, the comment a suspect makes that belies his alibi - are all you need to put the villain away. </a:t>
            </a:r>
          </a:p>
          <a:p>
            <a:r>
              <a:rPr lang="en-US" dirty="0"/>
              <a:t>Remember, too, that </a:t>
            </a:r>
            <a:r>
              <a:rPr lang="en-US" dirty="0">
                <a:solidFill>
                  <a:srgbClr val="FF0000"/>
                </a:solidFill>
              </a:rPr>
              <a:t>many clues are just as likely to indicate something that's missing as they are to reveal something that's present</a:t>
            </a:r>
            <a:r>
              <a:rPr lang="en-US" dirty="0"/>
              <a:t>: the unfound murder weapon, the missing wedding ring on the victim's finger. Remember this classic exchange from Conan Doyle's story </a:t>
            </a:r>
            <a:r>
              <a:rPr lang="en-US" i="1" dirty="0"/>
              <a:t>Silver Blaze</a:t>
            </a:r>
            <a:r>
              <a:rPr lang="en-US" dirty="0"/>
              <a:t>:</a:t>
            </a:r>
          </a:p>
          <a:p>
            <a:pPr>
              <a:buNone/>
            </a:pPr>
            <a:r>
              <a:rPr lang="en-US" dirty="0"/>
              <a:t>	</a:t>
            </a:r>
            <a:r>
              <a:rPr lang="en-US" sz="2600" i="1" dirty="0"/>
              <a:t>-Holmes to the Inspector: "I refer, of course, to the curious incident of the dog in the night-time."</a:t>
            </a:r>
          </a:p>
          <a:p>
            <a:pPr>
              <a:buNone/>
            </a:pPr>
            <a:r>
              <a:rPr lang="en-US" sz="2600" i="1" dirty="0"/>
              <a:t>	-The Inspector: "But, Holmes, the dog did nothing in the night-time."</a:t>
            </a:r>
          </a:p>
          <a:p>
            <a:pPr>
              <a:buNone/>
            </a:pPr>
            <a:r>
              <a:rPr lang="en-US" sz="2600" i="1" dirty="0"/>
              <a:t>	-"That is the curious incident."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are the elements that make </a:t>
            </a:r>
            <a:br>
              <a:rPr lang="en-US" dirty="0"/>
            </a:br>
            <a:r>
              <a:rPr lang="en-US" dirty="0"/>
              <a:t>any great story?</a:t>
            </a:r>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sz="4800" dirty="0"/>
              <a:t>Characters</a:t>
            </a:r>
          </a:p>
          <a:p>
            <a:r>
              <a:rPr lang="en-US" sz="4800" dirty="0"/>
              <a:t>Setting</a:t>
            </a:r>
          </a:p>
          <a:p>
            <a:r>
              <a:rPr lang="en-US" sz="4800" dirty="0"/>
              <a:t>Plot </a:t>
            </a:r>
          </a:p>
          <a:p>
            <a:r>
              <a:rPr lang="en-US" sz="4800" dirty="0"/>
              <a:t>Themes</a:t>
            </a:r>
          </a:p>
          <a:p>
            <a:r>
              <a:rPr lang="en-US" sz="4800" dirty="0"/>
              <a:t> symbolism</a:t>
            </a:r>
          </a:p>
          <a:p>
            <a:r>
              <a:rPr lang="en-US" sz="4800" dirty="0"/>
              <a:t>universality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276600"/>
            <a:ext cx="8229600" cy="2087563"/>
          </a:xfrm>
        </p:spPr>
        <p:txBody>
          <a:bodyPr>
            <a:normAutofit lnSpcReduction="10000"/>
          </a:bodyPr>
          <a:lstStyle/>
          <a:p>
            <a:pPr marL="0" indent="0" algn="ctr">
              <a:buNone/>
            </a:pPr>
            <a:r>
              <a:rPr lang="en-US" sz="2400" dirty="0"/>
              <a:t>“It’s no more complicated than this: that you’re</a:t>
            </a:r>
          </a:p>
          <a:p>
            <a:pPr algn="ctr">
              <a:buNone/>
            </a:pPr>
            <a:r>
              <a:rPr lang="en-US" sz="2400" dirty="0"/>
              <a:t>going to use the </a:t>
            </a:r>
            <a:r>
              <a:rPr lang="en-US" sz="2400" b="1" dirty="0"/>
              <a:t>investigation of a crime as the</a:t>
            </a:r>
          </a:p>
          <a:p>
            <a:pPr algn="ctr">
              <a:buNone/>
            </a:pPr>
            <a:r>
              <a:rPr lang="en-US" sz="2400" dirty="0"/>
              <a:t>sort of melted cheese in which you smuggle an</a:t>
            </a:r>
          </a:p>
          <a:p>
            <a:pPr algn="ctr">
              <a:buNone/>
            </a:pPr>
            <a:r>
              <a:rPr lang="en-US" sz="2400" dirty="0"/>
              <a:t>investigation of the </a:t>
            </a:r>
            <a:r>
              <a:rPr lang="en-US" sz="2400" b="1" dirty="0"/>
              <a:t>human character.”</a:t>
            </a:r>
          </a:p>
          <a:p>
            <a:pPr algn="ctr">
              <a:buNone/>
            </a:pPr>
            <a:r>
              <a:rPr lang="en-US" sz="2400" dirty="0"/>
              <a:t>~ Nic </a:t>
            </a:r>
            <a:r>
              <a:rPr lang="en-US" sz="2400" dirty="0" err="1"/>
              <a:t>Pizzolatto</a:t>
            </a:r>
            <a:r>
              <a:rPr lang="en-US" sz="2400" dirty="0"/>
              <a:t> (2014, creator of </a:t>
            </a:r>
            <a:r>
              <a:rPr lang="en-US" sz="2400" i="1" dirty="0"/>
              <a:t>True Detective)</a:t>
            </a:r>
            <a:endParaRPr lang="en-US" sz="2400" dirty="0"/>
          </a:p>
        </p:txBody>
      </p:sp>
      <p:pic>
        <p:nvPicPr>
          <p:cNvPr id="2" name="Picture 1" descr="... Guide to Internet Theories About ‘True Detective’ – Flavorwi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533400"/>
            <a:ext cx="3733800" cy="2323695"/>
          </a:xfrm>
          <a:prstGeom prst="rect">
            <a:avLst/>
          </a:prstGeom>
        </p:spPr>
      </p:pic>
      <p:pic>
        <p:nvPicPr>
          <p:cNvPr id="4" name="Picture 3" descr="... portray their characters in &quot;True Detective.&quot; True Detectiv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533401"/>
            <a:ext cx="3510342" cy="231967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detective story: Characters- “the good guys”</a:t>
            </a:r>
          </a:p>
        </p:txBody>
      </p:sp>
      <p:sp>
        <p:nvSpPr>
          <p:cNvPr id="3" name="Content Placeholder 2"/>
          <p:cNvSpPr>
            <a:spLocks noGrp="1"/>
          </p:cNvSpPr>
          <p:nvPr>
            <p:ph idx="1"/>
          </p:nvPr>
        </p:nvSpPr>
        <p:spPr>
          <a:xfrm>
            <a:off x="457200" y="1981200"/>
            <a:ext cx="8229600" cy="4144963"/>
          </a:xfrm>
        </p:spPr>
        <p:txBody>
          <a:bodyPr>
            <a:normAutofit/>
          </a:bodyPr>
          <a:lstStyle/>
          <a:p>
            <a:pPr>
              <a:buNone/>
            </a:pPr>
            <a:r>
              <a:rPr lang="en-US" dirty="0"/>
              <a:t>	1) the detective – 3 kinds possible</a:t>
            </a:r>
          </a:p>
          <a:p>
            <a:pPr>
              <a:buNone/>
            </a:pPr>
            <a:r>
              <a:rPr lang="en-US" dirty="0"/>
              <a:t>		</a:t>
            </a:r>
          </a:p>
          <a:p>
            <a:pPr lvl="1"/>
            <a:r>
              <a:rPr lang="en-US" dirty="0"/>
              <a:t>Amateur </a:t>
            </a:r>
          </a:p>
          <a:p>
            <a:pPr lvl="1"/>
            <a:r>
              <a:rPr lang="en-US" dirty="0"/>
              <a:t>Private Investigator</a:t>
            </a:r>
          </a:p>
          <a:p>
            <a:pPr lvl="1"/>
            <a:r>
              <a:rPr lang="en-US" dirty="0"/>
              <a:t>Police investigator</a:t>
            </a:r>
          </a:p>
          <a:p>
            <a:pPr lvl="1">
              <a:buNone/>
            </a:pPr>
            <a:endParaRPr lang="en-US" dirty="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detective story: Characters- the good guys</a:t>
            </a:r>
          </a:p>
        </p:txBody>
      </p:sp>
      <p:sp>
        <p:nvSpPr>
          <p:cNvPr id="3" name="Content Placeholder 2"/>
          <p:cNvSpPr>
            <a:spLocks noGrp="1"/>
          </p:cNvSpPr>
          <p:nvPr>
            <p:ph idx="1"/>
          </p:nvPr>
        </p:nvSpPr>
        <p:spPr>
          <a:xfrm>
            <a:off x="457200" y="1600201"/>
            <a:ext cx="8229600" cy="2743200"/>
          </a:xfrm>
        </p:spPr>
        <p:txBody>
          <a:bodyPr>
            <a:normAutofit lnSpcReduction="10000"/>
          </a:bodyPr>
          <a:lstStyle/>
          <a:p>
            <a:pPr>
              <a:buNone/>
            </a:pPr>
            <a:r>
              <a:rPr lang="en-US" dirty="0"/>
              <a:t>	1) characteristics of the detective</a:t>
            </a:r>
          </a:p>
          <a:p>
            <a:pPr lvl="1">
              <a:buNone/>
            </a:pPr>
            <a:r>
              <a:rPr lang="en-US" dirty="0"/>
              <a:t>-According to Sherlock Holmes in “The Sign of the Four, ” an ideal detective needs three qualities: </a:t>
            </a:r>
            <a:r>
              <a:rPr lang="en-US" dirty="0">
                <a:solidFill>
                  <a:srgbClr val="FF0000"/>
                </a:solidFill>
              </a:rPr>
              <a:t>the power of observation, the ability for deduction, and a foundation of knowledge to draw upon.</a:t>
            </a:r>
          </a:p>
          <a:p>
            <a:pPr lvl="1">
              <a:buNone/>
            </a:pPr>
            <a:endParaRPr lang="en-US" dirty="0"/>
          </a:p>
          <a:p>
            <a:pPr lvl="1">
              <a:buNone/>
            </a:pPr>
            <a:endParaRPr lang="en-US" dirty="0"/>
          </a:p>
          <a:p>
            <a:pPr lvl="1"/>
            <a:endParaRPr lang="en-US" dirty="0"/>
          </a:p>
        </p:txBody>
      </p:sp>
      <p:sp>
        <p:nvSpPr>
          <p:cNvPr id="4" name="TextBox 3"/>
          <p:cNvSpPr txBox="1"/>
          <p:nvPr/>
        </p:nvSpPr>
        <p:spPr>
          <a:xfrm>
            <a:off x="914400" y="4267200"/>
            <a:ext cx="7924800" cy="1384995"/>
          </a:xfrm>
          <a:prstGeom prst="rect">
            <a:avLst/>
          </a:prstGeom>
          <a:noFill/>
        </p:spPr>
        <p:txBody>
          <a:bodyPr wrap="square" rtlCol="0">
            <a:spAutoFit/>
          </a:bodyPr>
          <a:lstStyle/>
          <a:p>
            <a:r>
              <a:rPr lang="en-US" dirty="0"/>
              <a:t>-</a:t>
            </a:r>
            <a:r>
              <a:rPr lang="en-US" sz="2800" dirty="0"/>
              <a:t>The detective is often an </a:t>
            </a:r>
            <a:r>
              <a:rPr lang="en-US" sz="2800" dirty="0">
                <a:solidFill>
                  <a:srgbClr val="FF0000"/>
                </a:solidFill>
              </a:rPr>
              <a:t>“outsider” </a:t>
            </a:r>
            <a:r>
              <a:rPr lang="en-US" sz="2800" dirty="0"/>
              <a:t>in some way: geographically, socially; or due to a physical or emotional handicap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533400" cy="6202362"/>
          </a:xfrm>
        </p:spPr>
        <p:txBody>
          <a:bodyPr>
            <a:normAutofit fontScale="90000"/>
          </a:bodyPr>
          <a:lstStyle/>
          <a:p>
            <a:r>
              <a:rPr lang="en-US" dirty="0" err="1"/>
              <a:t>Outsiderness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72261926"/>
              </p:ext>
            </p:extLst>
          </p:nvPr>
        </p:nvGraphicFramePr>
        <p:xfrm>
          <a:off x="685800" y="84946"/>
          <a:ext cx="8382000" cy="6786198"/>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xmlns="" val="355914552"/>
                    </a:ext>
                  </a:extLst>
                </a:gridCol>
                <a:gridCol w="1781176">
                  <a:extLst>
                    <a:ext uri="{9D8B030D-6E8A-4147-A177-3AD203B41FA5}">
                      <a16:colId xmlns:a16="http://schemas.microsoft.com/office/drawing/2014/main" xmlns="" val="3360038247"/>
                    </a:ext>
                  </a:extLst>
                </a:gridCol>
                <a:gridCol w="1571624">
                  <a:extLst>
                    <a:ext uri="{9D8B030D-6E8A-4147-A177-3AD203B41FA5}">
                      <a16:colId xmlns:a16="http://schemas.microsoft.com/office/drawing/2014/main" xmlns="" val="180923839"/>
                    </a:ext>
                  </a:extLst>
                </a:gridCol>
                <a:gridCol w="1524000">
                  <a:extLst>
                    <a:ext uri="{9D8B030D-6E8A-4147-A177-3AD203B41FA5}">
                      <a16:colId xmlns:a16="http://schemas.microsoft.com/office/drawing/2014/main" xmlns="" val="3351795857"/>
                    </a:ext>
                  </a:extLst>
                </a:gridCol>
                <a:gridCol w="1828800">
                  <a:extLst>
                    <a:ext uri="{9D8B030D-6E8A-4147-A177-3AD203B41FA5}">
                      <a16:colId xmlns:a16="http://schemas.microsoft.com/office/drawing/2014/main" xmlns="" val="842863168"/>
                    </a:ext>
                  </a:extLst>
                </a:gridCol>
              </a:tblGrid>
              <a:tr h="787059">
                <a:tc>
                  <a:txBody>
                    <a:bodyPr/>
                    <a:lstStyle/>
                    <a:p>
                      <a:r>
                        <a:rPr lang="en-US" dirty="0"/>
                        <a:t>novel</a:t>
                      </a:r>
                    </a:p>
                  </a:txBody>
                  <a:tcPr/>
                </a:tc>
                <a:tc>
                  <a:txBody>
                    <a:bodyPr/>
                    <a:lstStyle/>
                    <a:p>
                      <a:r>
                        <a:rPr lang="en-US" dirty="0"/>
                        <a:t>Setting</a:t>
                      </a:r>
                    </a:p>
                  </a:txBody>
                  <a:tcPr/>
                </a:tc>
                <a:tc>
                  <a:txBody>
                    <a:bodyPr/>
                    <a:lstStyle/>
                    <a:p>
                      <a:r>
                        <a:rPr lang="en-US" dirty="0"/>
                        <a:t>Detective</a:t>
                      </a:r>
                    </a:p>
                  </a:txBody>
                  <a:tcPr/>
                </a:tc>
                <a:tc>
                  <a:txBody>
                    <a:bodyPr/>
                    <a:lstStyle/>
                    <a:p>
                      <a:r>
                        <a:rPr lang="en-US" dirty="0"/>
                        <a:t>Gender/class/</a:t>
                      </a:r>
                    </a:p>
                    <a:p>
                      <a:r>
                        <a:rPr lang="en-US" dirty="0"/>
                        <a:t>physical</a:t>
                      </a:r>
                    </a:p>
                  </a:txBody>
                  <a:tcPr/>
                </a:tc>
                <a:tc>
                  <a:txBody>
                    <a:bodyPr/>
                    <a:lstStyle/>
                    <a:p>
                      <a:r>
                        <a:rPr lang="en-US" dirty="0"/>
                        <a:t>geographic</a:t>
                      </a:r>
                    </a:p>
                  </a:txBody>
                  <a:tcPr/>
                </a:tc>
                <a:extLst>
                  <a:ext uri="{0D108BD9-81ED-4DB2-BD59-A6C34878D82A}">
                    <a16:rowId xmlns:a16="http://schemas.microsoft.com/office/drawing/2014/main" xmlns="" val="2920738850"/>
                  </a:ext>
                </a:extLst>
              </a:tr>
              <a:tr h="787059">
                <a:tc>
                  <a:txBody>
                    <a:bodyPr/>
                    <a:lstStyle/>
                    <a:p>
                      <a:r>
                        <a:rPr lang="en-US" i="1" dirty="0"/>
                        <a:t>Mistress of the Art of Death</a:t>
                      </a:r>
                    </a:p>
                  </a:txBody>
                  <a:tcPr/>
                </a:tc>
                <a:tc>
                  <a:txBody>
                    <a:bodyPr/>
                    <a:lstStyle/>
                    <a:p>
                      <a:r>
                        <a:rPr lang="en-US" dirty="0"/>
                        <a:t>England, 13</a:t>
                      </a:r>
                      <a:r>
                        <a:rPr lang="en-US" baseline="30000" dirty="0"/>
                        <a:t>th</a:t>
                      </a:r>
                      <a:r>
                        <a:rPr lang="en-US" dirty="0"/>
                        <a:t> century</a:t>
                      </a:r>
                    </a:p>
                  </a:txBody>
                  <a:tcPr/>
                </a:tc>
                <a:tc>
                  <a:txBody>
                    <a:bodyPr/>
                    <a:lstStyle/>
                    <a:p>
                      <a:r>
                        <a:rPr lang="en-US" dirty="0" err="1"/>
                        <a:t>Adelia</a:t>
                      </a:r>
                      <a:r>
                        <a:rPr lang="en-US" dirty="0"/>
                        <a:t> Aguilar</a:t>
                      </a:r>
                    </a:p>
                  </a:txBody>
                  <a:tcPr/>
                </a:tc>
                <a:tc>
                  <a:txBody>
                    <a:bodyPr/>
                    <a:lstStyle/>
                    <a:p>
                      <a:r>
                        <a:rPr lang="en-US" dirty="0"/>
                        <a:t>female</a:t>
                      </a:r>
                    </a:p>
                  </a:txBody>
                  <a:tcPr/>
                </a:tc>
                <a:tc>
                  <a:txBody>
                    <a:bodyPr/>
                    <a:lstStyle/>
                    <a:p>
                      <a:r>
                        <a:rPr lang="en-US" dirty="0"/>
                        <a:t>From</a:t>
                      </a:r>
                      <a:r>
                        <a:rPr lang="en-US" baseline="0" dirty="0"/>
                        <a:t> Kingdom of Sicily</a:t>
                      </a:r>
                      <a:endParaRPr lang="en-US" dirty="0"/>
                    </a:p>
                  </a:txBody>
                  <a:tcPr/>
                </a:tc>
                <a:extLst>
                  <a:ext uri="{0D108BD9-81ED-4DB2-BD59-A6C34878D82A}">
                    <a16:rowId xmlns:a16="http://schemas.microsoft.com/office/drawing/2014/main" xmlns="" val="3926373577"/>
                  </a:ext>
                </a:extLst>
              </a:tr>
              <a:tr h="896858">
                <a:tc>
                  <a:txBody>
                    <a:bodyPr/>
                    <a:lstStyle/>
                    <a:p>
                      <a:r>
                        <a:rPr lang="en-US" i="1" dirty="0"/>
                        <a:t>Dissolution</a:t>
                      </a:r>
                    </a:p>
                  </a:txBody>
                  <a:tcPr/>
                </a:tc>
                <a:tc>
                  <a:txBody>
                    <a:bodyPr/>
                    <a:lstStyle/>
                    <a:p>
                      <a:r>
                        <a:rPr lang="en-US" dirty="0"/>
                        <a:t>16</a:t>
                      </a:r>
                      <a:r>
                        <a:rPr lang="en-US" baseline="30000" dirty="0"/>
                        <a:t>th</a:t>
                      </a:r>
                      <a:r>
                        <a:rPr lang="en-US" dirty="0"/>
                        <a:t> century south.</a:t>
                      </a:r>
                      <a:r>
                        <a:rPr lang="en-US" baseline="0" dirty="0"/>
                        <a:t> </a:t>
                      </a:r>
                      <a:r>
                        <a:rPr lang="en-US" dirty="0"/>
                        <a:t>English</a:t>
                      </a:r>
                      <a:r>
                        <a:rPr lang="en-US" baseline="0" dirty="0"/>
                        <a:t> monastery</a:t>
                      </a:r>
                      <a:endParaRPr lang="en-US" dirty="0"/>
                    </a:p>
                  </a:txBody>
                  <a:tcPr/>
                </a:tc>
                <a:tc>
                  <a:txBody>
                    <a:bodyPr/>
                    <a:lstStyle/>
                    <a:p>
                      <a:r>
                        <a:rPr lang="en-US" dirty="0" err="1"/>
                        <a:t>Shardlake</a:t>
                      </a:r>
                      <a:endParaRPr lang="en-US" dirty="0"/>
                    </a:p>
                  </a:txBody>
                  <a:tcPr/>
                </a:tc>
                <a:tc>
                  <a:txBody>
                    <a:bodyPr/>
                    <a:lstStyle/>
                    <a:p>
                      <a:r>
                        <a:rPr lang="en-US" dirty="0"/>
                        <a:t>hunchback</a:t>
                      </a:r>
                    </a:p>
                  </a:txBody>
                  <a:tcPr/>
                </a:tc>
                <a:tc>
                  <a:txBody>
                    <a:bodyPr/>
                    <a:lstStyle/>
                    <a:p>
                      <a:r>
                        <a:rPr lang="en-US" dirty="0"/>
                        <a:t>From London</a:t>
                      </a:r>
                    </a:p>
                  </a:txBody>
                  <a:tcPr/>
                </a:tc>
                <a:extLst>
                  <a:ext uri="{0D108BD9-81ED-4DB2-BD59-A6C34878D82A}">
                    <a16:rowId xmlns:a16="http://schemas.microsoft.com/office/drawing/2014/main" xmlns="" val="2879769316"/>
                  </a:ext>
                </a:extLst>
              </a:tr>
              <a:tr h="550941">
                <a:tc>
                  <a:txBody>
                    <a:bodyPr/>
                    <a:lstStyle/>
                    <a:p>
                      <a:r>
                        <a:rPr lang="en-US" i="1" dirty="0"/>
                        <a:t>Blind Justice</a:t>
                      </a:r>
                    </a:p>
                  </a:txBody>
                  <a:tcPr/>
                </a:tc>
                <a:tc>
                  <a:txBody>
                    <a:bodyPr/>
                    <a:lstStyle/>
                    <a:p>
                      <a:r>
                        <a:rPr lang="en-US" dirty="0"/>
                        <a:t>London, 19</a:t>
                      </a:r>
                      <a:r>
                        <a:rPr lang="en-US" baseline="30000" dirty="0"/>
                        <a:t>th</a:t>
                      </a:r>
                      <a:r>
                        <a:rPr lang="en-US" dirty="0"/>
                        <a:t> century</a:t>
                      </a:r>
                    </a:p>
                  </a:txBody>
                  <a:tcPr/>
                </a:tc>
                <a:tc>
                  <a:txBody>
                    <a:bodyPr/>
                    <a:lstStyle/>
                    <a:p>
                      <a:r>
                        <a:rPr lang="en-US" dirty="0"/>
                        <a:t>Sir John Fielding</a:t>
                      </a:r>
                    </a:p>
                  </a:txBody>
                  <a:tcPr/>
                </a:tc>
                <a:tc>
                  <a:txBody>
                    <a:bodyPr/>
                    <a:lstStyle/>
                    <a:p>
                      <a:r>
                        <a:rPr lang="en-US" dirty="0"/>
                        <a:t>Blind</a:t>
                      </a:r>
                    </a:p>
                  </a:txBody>
                  <a:tcPr/>
                </a:tc>
                <a:tc>
                  <a:txBody>
                    <a:bodyPr/>
                    <a:lstStyle/>
                    <a:p>
                      <a:endParaRPr lang="en-US" dirty="0"/>
                    </a:p>
                  </a:txBody>
                  <a:tcPr/>
                </a:tc>
                <a:extLst>
                  <a:ext uri="{0D108BD9-81ED-4DB2-BD59-A6C34878D82A}">
                    <a16:rowId xmlns:a16="http://schemas.microsoft.com/office/drawing/2014/main" xmlns="" val="4280400140"/>
                  </a:ext>
                </a:extLst>
              </a:tr>
              <a:tr h="637778">
                <a:tc>
                  <a:txBody>
                    <a:bodyPr/>
                    <a:lstStyle/>
                    <a:p>
                      <a:r>
                        <a:rPr lang="en-US" i="1" dirty="0"/>
                        <a:t>Free Man of Color</a:t>
                      </a:r>
                    </a:p>
                  </a:txBody>
                  <a:tcPr/>
                </a:tc>
                <a:tc>
                  <a:txBody>
                    <a:bodyPr/>
                    <a:lstStyle/>
                    <a:p>
                      <a:r>
                        <a:rPr lang="en-US" dirty="0"/>
                        <a:t>New</a:t>
                      </a:r>
                      <a:r>
                        <a:rPr lang="en-US" baseline="0" dirty="0"/>
                        <a:t> Orleans, pre-Civil War</a:t>
                      </a:r>
                      <a:endParaRPr lang="en-US" dirty="0"/>
                    </a:p>
                  </a:txBody>
                  <a:tcPr/>
                </a:tc>
                <a:tc>
                  <a:txBody>
                    <a:bodyPr/>
                    <a:lstStyle/>
                    <a:p>
                      <a:r>
                        <a:rPr lang="en-US" dirty="0"/>
                        <a:t>Benjamin January</a:t>
                      </a:r>
                    </a:p>
                  </a:txBody>
                  <a:tcPr/>
                </a:tc>
                <a:tc>
                  <a:txBody>
                    <a:bodyPr/>
                    <a:lstStyle/>
                    <a:p>
                      <a:r>
                        <a:rPr lang="en-US" dirty="0"/>
                        <a:t>black</a:t>
                      </a:r>
                    </a:p>
                  </a:txBody>
                  <a:tcPr/>
                </a:tc>
                <a:tc>
                  <a:txBody>
                    <a:bodyPr/>
                    <a:lstStyle/>
                    <a:p>
                      <a:r>
                        <a:rPr lang="en-US" dirty="0"/>
                        <a:t>returned from Paris</a:t>
                      </a:r>
                    </a:p>
                  </a:txBody>
                  <a:tcPr/>
                </a:tc>
                <a:extLst>
                  <a:ext uri="{0D108BD9-81ED-4DB2-BD59-A6C34878D82A}">
                    <a16:rowId xmlns:a16="http://schemas.microsoft.com/office/drawing/2014/main" xmlns="" val="1082590943"/>
                  </a:ext>
                </a:extLst>
              </a:tr>
              <a:tr h="787059">
                <a:tc>
                  <a:txBody>
                    <a:bodyPr/>
                    <a:lstStyle/>
                    <a:p>
                      <a:r>
                        <a:rPr lang="en-US" i="1" dirty="0"/>
                        <a:t>Faded Coat of Blue</a:t>
                      </a:r>
                    </a:p>
                  </a:txBody>
                  <a:tcPr/>
                </a:tc>
                <a:tc>
                  <a:txBody>
                    <a:bodyPr/>
                    <a:lstStyle/>
                    <a:p>
                      <a:r>
                        <a:rPr lang="en-US" dirty="0"/>
                        <a:t>Washington D.C. during Civil War</a:t>
                      </a:r>
                    </a:p>
                  </a:txBody>
                  <a:tcPr/>
                </a:tc>
                <a:tc>
                  <a:txBody>
                    <a:bodyPr/>
                    <a:lstStyle/>
                    <a:p>
                      <a:r>
                        <a:rPr lang="en-US" dirty="0"/>
                        <a:t>Abel Jones</a:t>
                      </a:r>
                    </a:p>
                  </a:txBody>
                  <a:tcPr/>
                </a:tc>
                <a:tc>
                  <a:txBody>
                    <a:bodyPr/>
                    <a:lstStyle/>
                    <a:p>
                      <a:r>
                        <a:rPr lang="en-US" dirty="0"/>
                        <a:t>Not officer, lower class, injured leg</a:t>
                      </a:r>
                    </a:p>
                  </a:txBody>
                  <a:tcPr/>
                </a:tc>
                <a:tc>
                  <a:txBody>
                    <a:bodyPr/>
                    <a:lstStyle/>
                    <a:p>
                      <a:r>
                        <a:rPr lang="en-US" dirty="0"/>
                        <a:t>Not from PHL</a:t>
                      </a:r>
                    </a:p>
                  </a:txBody>
                  <a:tcPr/>
                </a:tc>
                <a:extLst>
                  <a:ext uri="{0D108BD9-81ED-4DB2-BD59-A6C34878D82A}">
                    <a16:rowId xmlns:a16="http://schemas.microsoft.com/office/drawing/2014/main" xmlns="" val="271215809"/>
                  </a:ext>
                </a:extLst>
              </a:tr>
              <a:tr h="912098">
                <a:tc>
                  <a:txBody>
                    <a:bodyPr/>
                    <a:lstStyle/>
                    <a:p>
                      <a:r>
                        <a:rPr lang="en-US" i="1" dirty="0"/>
                        <a:t>Gaudy Night</a:t>
                      </a:r>
                    </a:p>
                  </a:txBody>
                  <a:tcPr/>
                </a:tc>
                <a:tc>
                  <a:txBody>
                    <a:bodyPr/>
                    <a:lstStyle/>
                    <a:p>
                      <a:r>
                        <a:rPr lang="en-US" dirty="0"/>
                        <a:t>1930’s</a:t>
                      </a:r>
                      <a:r>
                        <a:rPr lang="en-US" baseline="0" dirty="0"/>
                        <a:t> Oxford</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Harriet</a:t>
                      </a:r>
                      <a:r>
                        <a:rPr lang="en-US" baseline="0" dirty="0"/>
                        <a:t> Vane</a:t>
                      </a:r>
                      <a:endParaRPr lang="en-US" dirty="0"/>
                    </a:p>
                    <a:p>
                      <a:endParaRPr lang="en-US" dirty="0"/>
                    </a:p>
                  </a:txBody>
                  <a:tcPr/>
                </a:tc>
                <a:tc>
                  <a:txBody>
                    <a:bodyPr/>
                    <a:lstStyle/>
                    <a:p>
                      <a:r>
                        <a:rPr lang="en-US" dirty="0"/>
                        <a:t>Assistant- male</a:t>
                      </a:r>
                    </a:p>
                  </a:txBody>
                  <a:tcPr/>
                </a:tc>
                <a:tc>
                  <a:txBody>
                    <a:bodyPr/>
                    <a:lstStyle/>
                    <a:p>
                      <a:r>
                        <a:rPr lang="en-US" baseline="0" dirty="0"/>
                        <a:t>returns to academic environment</a:t>
                      </a:r>
                      <a:endParaRPr lang="en-US" dirty="0"/>
                    </a:p>
                  </a:txBody>
                  <a:tcPr/>
                </a:tc>
                <a:extLst>
                  <a:ext uri="{0D108BD9-81ED-4DB2-BD59-A6C34878D82A}">
                    <a16:rowId xmlns:a16="http://schemas.microsoft.com/office/drawing/2014/main" xmlns="" val="855489644"/>
                  </a:ext>
                </a:extLst>
              </a:tr>
              <a:tr h="1023176">
                <a:tc>
                  <a:txBody>
                    <a:bodyPr/>
                    <a:lstStyle/>
                    <a:p>
                      <a:r>
                        <a:rPr lang="en-US" i="1" dirty="0"/>
                        <a:t>The Girl with The Dragon Tattoo</a:t>
                      </a:r>
                    </a:p>
                  </a:txBody>
                  <a:tcPr/>
                </a:tc>
                <a:tc>
                  <a:txBody>
                    <a:bodyPr/>
                    <a:lstStyle/>
                    <a:p>
                      <a:r>
                        <a:rPr lang="en-US" dirty="0"/>
                        <a:t>20</a:t>
                      </a:r>
                      <a:r>
                        <a:rPr lang="en-US" baseline="30000" dirty="0"/>
                        <a:t>th</a:t>
                      </a:r>
                      <a:r>
                        <a:rPr lang="en-US" dirty="0"/>
                        <a:t> century Hedeby Island, Sweden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Mikael </a:t>
                      </a:r>
                      <a:r>
                        <a:rPr lang="en-US" dirty="0" err="1">
                          <a:effectLst/>
                        </a:rPr>
                        <a:t>Blomkvist</a:t>
                      </a:r>
                      <a:endParaRPr lang="en-US" dirty="0"/>
                    </a:p>
                    <a:p>
                      <a:endParaRPr lang="en-US" dirty="0"/>
                    </a:p>
                  </a:txBody>
                  <a:tcPr/>
                </a:tc>
                <a:tc>
                  <a:txBody>
                    <a:bodyPr/>
                    <a:lstStyle/>
                    <a:p>
                      <a:r>
                        <a:rPr lang="en-US" baseline="0" dirty="0"/>
                        <a:t>about to go to jail; not family/</a:t>
                      </a:r>
                    </a:p>
                    <a:p>
                      <a:r>
                        <a:rPr lang="en-US" baseline="0" dirty="0"/>
                        <a:t>employee</a:t>
                      </a:r>
                      <a:endParaRPr lang="en-US" dirty="0"/>
                    </a:p>
                  </a:txBody>
                  <a:tcPr/>
                </a:tc>
                <a:tc>
                  <a:txBody>
                    <a:bodyPr/>
                    <a:lstStyle/>
                    <a:p>
                      <a:r>
                        <a:rPr lang="en-US" dirty="0"/>
                        <a:t>From Stockholm</a:t>
                      </a:r>
                    </a:p>
                  </a:txBody>
                  <a:tcPr/>
                </a:tc>
                <a:extLst>
                  <a:ext uri="{0D108BD9-81ED-4DB2-BD59-A6C34878D82A}">
                    <a16:rowId xmlns:a16="http://schemas.microsoft.com/office/drawing/2014/main" xmlns="" val="4243916520"/>
                  </a:ext>
                </a:extLst>
              </a:tr>
            </a:tbl>
          </a:graphicData>
        </a:graphic>
      </p:graphicFrame>
    </p:spTree>
    <p:extLst>
      <p:ext uri="{BB962C8B-B14F-4D97-AF65-F5344CB8AC3E}">
        <p14:creationId xmlns:p14="http://schemas.microsoft.com/office/powerpoint/2010/main" val="1896768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detective story: Characters- the good guys</a:t>
            </a:r>
          </a:p>
        </p:txBody>
      </p:sp>
      <p:sp>
        <p:nvSpPr>
          <p:cNvPr id="3" name="Content Placeholder 2"/>
          <p:cNvSpPr>
            <a:spLocks noGrp="1"/>
          </p:cNvSpPr>
          <p:nvPr>
            <p:ph idx="1"/>
          </p:nvPr>
        </p:nvSpPr>
        <p:spPr>
          <a:xfrm>
            <a:off x="457200" y="2438400"/>
            <a:ext cx="8229600" cy="3687763"/>
          </a:xfrm>
        </p:spPr>
        <p:txBody>
          <a:bodyPr>
            <a:normAutofit/>
          </a:bodyPr>
          <a:lstStyle/>
          <a:p>
            <a:pPr>
              <a:buNone/>
            </a:pPr>
            <a:r>
              <a:rPr lang="en-US" dirty="0"/>
              <a:t>	</a:t>
            </a:r>
          </a:p>
          <a:p>
            <a:pPr lvl="1">
              <a:buFontTx/>
              <a:buChar char="-"/>
            </a:pPr>
            <a:r>
              <a:rPr lang="en-US" dirty="0"/>
              <a:t>Keeps him from having pre-conceptions &amp; prejudices: everyone is in the suspect pool</a:t>
            </a:r>
          </a:p>
          <a:p>
            <a:pPr lvl="1">
              <a:buFontTx/>
              <a:buChar char="-"/>
            </a:pPr>
            <a:r>
              <a:rPr lang="en-US" dirty="0"/>
              <a:t>Allows him to notice details &amp; peculiarities that an insider might miss</a:t>
            </a:r>
          </a:p>
          <a:p>
            <a:pPr lvl="1">
              <a:buFontTx/>
              <a:buChar char="-"/>
            </a:pPr>
            <a:r>
              <a:rPr lang="en-US" dirty="0"/>
              <a:t>Lack of knowledge of local customs slows the action down, allowing plot to develop</a:t>
            </a:r>
          </a:p>
          <a:p>
            <a:pPr lvl="1">
              <a:buFontTx/>
              <a:buChar char="-"/>
            </a:pPr>
            <a:endParaRPr lang="en-US" dirty="0"/>
          </a:p>
          <a:p>
            <a:pPr lvl="1">
              <a:buNone/>
            </a:pPr>
            <a:endParaRPr lang="en-US" dirty="0"/>
          </a:p>
          <a:p>
            <a:pPr lvl="1"/>
            <a:endParaRPr lang="en-US" dirty="0"/>
          </a:p>
        </p:txBody>
      </p:sp>
      <p:sp>
        <p:nvSpPr>
          <p:cNvPr id="4" name="Content Placeholder 2"/>
          <p:cNvSpPr txBox="1">
            <a:spLocks/>
          </p:cNvSpPr>
          <p:nvPr/>
        </p:nvSpPr>
        <p:spPr>
          <a:xfrm>
            <a:off x="685800" y="1600200"/>
            <a:ext cx="8229600" cy="1295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	1) the “outsider” detective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rgbClr val="FF0000"/>
                </a:solidFill>
                <a:effectLst/>
                <a:uLnTx/>
                <a:uFillTx/>
                <a:latin typeface="+mn-lt"/>
                <a:ea typeface="+mn-ea"/>
                <a:cs typeface="+mn-cs"/>
              </a:rPr>
              <a:t>Advantages of an “outsider” detective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a good detective story: Characters- the good guys</a:t>
            </a:r>
          </a:p>
        </p:txBody>
      </p:sp>
      <p:sp>
        <p:nvSpPr>
          <p:cNvPr id="3" name="Content Placeholder 2"/>
          <p:cNvSpPr>
            <a:spLocks noGrp="1"/>
          </p:cNvSpPr>
          <p:nvPr>
            <p:ph idx="1"/>
          </p:nvPr>
        </p:nvSpPr>
        <p:spPr/>
        <p:txBody>
          <a:bodyPr>
            <a:normAutofit lnSpcReduction="10000"/>
          </a:bodyPr>
          <a:lstStyle/>
          <a:p>
            <a:pPr>
              <a:buNone/>
            </a:pPr>
            <a:r>
              <a:rPr lang="en-US" dirty="0"/>
              <a:t>	1) the detective</a:t>
            </a:r>
          </a:p>
          <a:p>
            <a:pPr lvl="1">
              <a:buNone/>
            </a:pPr>
            <a:r>
              <a:rPr lang="en-US" dirty="0">
                <a:solidFill>
                  <a:srgbClr val="FF0000"/>
                </a:solidFill>
              </a:rPr>
              <a:t>Advantages of an outsider detective</a:t>
            </a:r>
          </a:p>
          <a:p>
            <a:pPr lvl="1">
              <a:buFontTx/>
              <a:buChar char="-"/>
            </a:pPr>
            <a:r>
              <a:rPr lang="en-US" dirty="0"/>
              <a:t>Serves as Readers’ surrogate: we learn everything along with him</a:t>
            </a:r>
          </a:p>
          <a:p>
            <a:pPr lvl="1">
              <a:buFontTx/>
              <a:buChar char="-"/>
            </a:pPr>
            <a:r>
              <a:rPr lang="en-US" dirty="0"/>
              <a:t>Might require an assistant to be his “insider” &amp; the discussion between the assistant &amp; detective lets the reader in on the process of detecting</a:t>
            </a:r>
          </a:p>
          <a:p>
            <a:pPr lvl="1">
              <a:buFontTx/>
              <a:buChar char="-"/>
            </a:pPr>
            <a:r>
              <a:rPr lang="en-US" dirty="0"/>
              <a:t>Characters may underestimate the outsider detective and make mistakes</a:t>
            </a:r>
          </a:p>
          <a:p>
            <a:pPr lvl="1">
              <a:buFontTx/>
              <a:buChar char="-"/>
            </a:pPr>
            <a:r>
              <a:rPr lang="en-US" dirty="0"/>
              <a:t>?</a:t>
            </a:r>
          </a:p>
          <a:p>
            <a:pPr lvl="1">
              <a:buFontTx/>
              <a:buChar char="-"/>
            </a:pPr>
            <a:endParaRPr lang="en-US" dirty="0"/>
          </a:p>
          <a:p>
            <a:pPr lvl="1">
              <a:buNone/>
            </a:pPr>
            <a:endParaRPr lang="en-US" dirty="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29325</TotalTime>
  <Words>2240</Words>
  <Application>Microsoft Office PowerPoint</Application>
  <PresentationFormat>On-screen Show (4:3)</PresentationFormat>
  <Paragraphs>191</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Mysterious Europe Objectives for Day 1</vt:lpstr>
      <vt:lpstr>What makes a great mystery?</vt:lpstr>
      <vt:lpstr>What are the elements that make  any great story?</vt:lpstr>
      <vt:lpstr>PowerPoint Presentation</vt:lpstr>
      <vt:lpstr>Elements of a good detective story: Characters- “the good guys”</vt:lpstr>
      <vt:lpstr>Elements of a good detective story: Characters- the good guys</vt:lpstr>
      <vt:lpstr>Outsiderness</vt:lpstr>
      <vt:lpstr>Elements of a good detective story: Characters- the good guys</vt:lpstr>
      <vt:lpstr>Elements of a good detective story: Characters- the good guys</vt:lpstr>
      <vt:lpstr>Elements of a good detective story: Characters- “the good guys”</vt:lpstr>
      <vt:lpstr>Elements of a good detective story: Characters- “the bad guys”</vt:lpstr>
      <vt:lpstr>Elements of a good story:  setting</vt:lpstr>
      <vt:lpstr>Why is the background so important? -Dennis Palumbo, psychotherapist &amp; author of Daniel Rinaldi mysteries</vt:lpstr>
      <vt:lpstr>Elements of a good story: plot</vt:lpstr>
      <vt:lpstr>Elements of a good story: plot</vt:lpstr>
      <vt:lpstr>Taking the Mystery  out of Reading Mysteries -Dennis Palumbo, psychotherapist &amp; author of Daniel Rinaldi mysteries</vt:lpstr>
      <vt:lpstr>Elements of a good story: plot</vt:lpstr>
      <vt:lpstr>Are there Red Herrings</vt:lpstr>
      <vt:lpstr>Red Herrings</vt:lpstr>
      <vt:lpstr>Red Herrings</vt:lpstr>
      <vt:lpstr>Elements of a good story:  Themes, symbolism, universality</vt:lpstr>
      <vt:lpstr>PowerPoint Presentation</vt:lpstr>
      <vt:lpstr>Taking the Mystery  out of Reading Mysteries -Dennis Palumbo, psychotherapist &amp; author of Daniel Rinaldi mysteries</vt:lpstr>
      <vt:lpstr>PowerPoint Presentation</vt:lpstr>
      <vt:lpstr>“Plot is characters under stress”</vt:lpstr>
      <vt:lpstr>“Plot is characters under stress” </vt:lpstr>
      <vt:lpstr>Why is the background so important?.</vt:lpstr>
      <vt:lpstr>Why is the background so important?.</vt:lpstr>
      <vt:lpstr>A vivid background and the investment in character development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makes a great mystery?</dc:title>
  <dc:creator>Phyllis</dc:creator>
  <cp:lastModifiedBy>Phyllis Dimick</cp:lastModifiedBy>
  <cp:revision>263</cp:revision>
  <dcterms:created xsi:type="dcterms:W3CDTF">2016-05-28T15:13:59Z</dcterms:created>
  <dcterms:modified xsi:type="dcterms:W3CDTF">2016-09-12T18:30:13Z</dcterms:modified>
</cp:coreProperties>
</file>